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71" r:id="rId5"/>
  </p:sldMasterIdLst>
  <p:notesMasterIdLst>
    <p:notesMasterId r:id="rId24"/>
  </p:notesMasterIdLst>
  <p:handoutMasterIdLst>
    <p:handoutMasterId r:id="rId25"/>
  </p:handoutMasterIdLst>
  <p:sldIdLst>
    <p:sldId id="510" r:id="rId6"/>
    <p:sldId id="466" r:id="rId7"/>
    <p:sldId id="471" r:id="rId8"/>
    <p:sldId id="512" r:id="rId9"/>
    <p:sldId id="515" r:id="rId10"/>
    <p:sldId id="485" r:id="rId11"/>
    <p:sldId id="514" r:id="rId12"/>
    <p:sldId id="505" r:id="rId13"/>
    <p:sldId id="494" r:id="rId14"/>
    <p:sldId id="506" r:id="rId15"/>
    <p:sldId id="472" r:id="rId16"/>
    <p:sldId id="504" r:id="rId17"/>
    <p:sldId id="517" r:id="rId18"/>
    <p:sldId id="516" r:id="rId19"/>
    <p:sldId id="518" r:id="rId20"/>
    <p:sldId id="404" r:id="rId21"/>
    <p:sldId id="496" r:id="rId22"/>
    <p:sldId id="445" r:id="rId23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jssen Marjolein" initials="TM" lastIdx="19" clrIdx="0">
    <p:extLst>
      <p:ext uri="{19B8F6BF-5375-455C-9EA6-DF929625EA0E}">
        <p15:presenceInfo xmlns:p15="http://schemas.microsoft.com/office/powerpoint/2012/main" userId="S::tsnm@han.nl::81f931b9-c9fa-4818-b6ad-184c32044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3666" autoAdjust="0"/>
  </p:normalViewPr>
  <p:slideViewPr>
    <p:cSldViewPr snapToGrid="0">
      <p:cViewPr varScale="1">
        <p:scale>
          <a:sx n="95" d="100"/>
          <a:sy n="95" d="100"/>
        </p:scale>
        <p:origin x="10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9C4323-096F-4A1D-8E72-13A5E2E7F4D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D8DE45C-2B3A-4FB8-A5C8-7212186838B8}">
      <dgm:prSet phldrT="[Tekst]"/>
      <dgm:spPr/>
      <dgm:t>
        <a:bodyPr/>
        <a:lstStyle/>
        <a:p>
          <a:r>
            <a:rPr lang="nl-NL" dirty="0"/>
            <a:t>Dementia </a:t>
          </a:r>
          <a:r>
            <a:rPr lang="nl-NL" dirty="0" err="1"/>
            <a:t>specific</a:t>
          </a:r>
          <a:r>
            <a:rPr lang="nl-NL" dirty="0"/>
            <a:t> -&gt; </a:t>
          </a:r>
          <a:r>
            <a:rPr lang="nl-NL" dirty="0" err="1"/>
            <a:t>Caring</a:t>
          </a:r>
          <a:r>
            <a:rPr lang="nl-NL" dirty="0"/>
            <a:t> community</a:t>
          </a:r>
        </a:p>
      </dgm:t>
    </dgm:pt>
    <dgm:pt modelId="{BAE3E50F-CAD3-4EA9-AEC8-46B16D4FE69C}" type="parTrans" cxnId="{DDD4E521-4046-43C3-BF7F-F941D14456C1}">
      <dgm:prSet/>
      <dgm:spPr/>
      <dgm:t>
        <a:bodyPr/>
        <a:lstStyle/>
        <a:p>
          <a:endParaRPr lang="nl-NL"/>
        </a:p>
      </dgm:t>
    </dgm:pt>
    <dgm:pt modelId="{9CCDEEF5-E2F6-45FE-926C-CC988550FFB5}" type="sibTrans" cxnId="{DDD4E521-4046-43C3-BF7F-F941D14456C1}">
      <dgm:prSet/>
      <dgm:spPr/>
      <dgm:t>
        <a:bodyPr/>
        <a:lstStyle/>
        <a:p>
          <a:endParaRPr lang="nl-NL"/>
        </a:p>
      </dgm:t>
    </dgm:pt>
    <dgm:pt modelId="{5AE6ADFD-F431-48C0-8432-6A14360EFD02}">
      <dgm:prSet phldrT="[Tekst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nl-NL" sz="1800" dirty="0"/>
        </a:p>
      </dgm:t>
    </dgm:pt>
    <dgm:pt modelId="{CD6CE216-0823-42A0-AE6C-B5F580441712}" type="parTrans" cxnId="{234B34F3-D42C-4602-ACA3-517F51D73B0C}">
      <dgm:prSet/>
      <dgm:spPr/>
      <dgm:t>
        <a:bodyPr/>
        <a:lstStyle/>
        <a:p>
          <a:endParaRPr lang="nl-NL"/>
        </a:p>
      </dgm:t>
    </dgm:pt>
    <dgm:pt modelId="{F5006E38-089A-4486-9723-3B4CAD4AC2F9}" type="sibTrans" cxnId="{234B34F3-D42C-4602-ACA3-517F51D73B0C}">
      <dgm:prSet/>
      <dgm:spPr/>
      <dgm:t>
        <a:bodyPr/>
        <a:lstStyle/>
        <a:p>
          <a:endParaRPr lang="nl-NL"/>
        </a:p>
      </dgm:t>
    </dgm:pt>
    <dgm:pt modelId="{FC07366E-115F-4049-A5BA-BB5179049880}">
      <dgm:prSet phldrT="[Tekst]"/>
      <dgm:spPr/>
      <dgm:t>
        <a:bodyPr/>
        <a:lstStyle/>
        <a:p>
          <a:r>
            <a:rPr lang="nl-NL" dirty="0"/>
            <a:t>Dementia </a:t>
          </a:r>
          <a:r>
            <a:rPr lang="nl-NL" dirty="0" err="1"/>
            <a:t>inclusive</a:t>
          </a:r>
          <a:r>
            <a:rPr lang="nl-NL" dirty="0"/>
            <a:t> -&gt; </a:t>
          </a:r>
          <a:r>
            <a:rPr lang="nl-NL" dirty="0" err="1"/>
            <a:t>stimulating</a:t>
          </a:r>
          <a:r>
            <a:rPr lang="nl-NL" dirty="0"/>
            <a:t> community</a:t>
          </a:r>
        </a:p>
      </dgm:t>
    </dgm:pt>
    <dgm:pt modelId="{66C5EC59-F2E0-4903-92F0-B29CCB0E3B5E}" type="parTrans" cxnId="{30FA4163-5ACB-4B63-9EC7-4927D49C2BDF}">
      <dgm:prSet/>
      <dgm:spPr/>
      <dgm:t>
        <a:bodyPr/>
        <a:lstStyle/>
        <a:p>
          <a:endParaRPr lang="nl-NL"/>
        </a:p>
      </dgm:t>
    </dgm:pt>
    <dgm:pt modelId="{800FC223-E2EA-4CD5-9282-3BCC407CC8B9}" type="sibTrans" cxnId="{30FA4163-5ACB-4B63-9EC7-4927D49C2BDF}">
      <dgm:prSet/>
      <dgm:spPr/>
      <dgm:t>
        <a:bodyPr/>
        <a:lstStyle/>
        <a:p>
          <a:endParaRPr lang="nl-NL"/>
        </a:p>
      </dgm:t>
    </dgm:pt>
    <dgm:pt modelId="{18F81E53-1061-4CA5-8FAE-E5142DA96F6F}">
      <dgm:prSet phldrT="[Tekst]" custT="1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t>
        <a:bodyPr/>
        <a:lstStyle/>
        <a:p>
          <a:endParaRPr lang="nl-NL" sz="1800" dirty="0"/>
        </a:p>
      </dgm:t>
    </dgm:pt>
    <dgm:pt modelId="{26561BDD-FEDF-4C4B-B648-74086087E6AA}" type="parTrans" cxnId="{7DA8D2F7-5C14-4ACA-B6B9-F92C0606557A}">
      <dgm:prSet/>
      <dgm:spPr/>
      <dgm:t>
        <a:bodyPr/>
        <a:lstStyle/>
        <a:p>
          <a:endParaRPr lang="nl-NL"/>
        </a:p>
      </dgm:t>
    </dgm:pt>
    <dgm:pt modelId="{5467159E-D21A-4DC4-8539-EA0EA3AD1638}" type="sibTrans" cxnId="{7DA8D2F7-5C14-4ACA-B6B9-F92C0606557A}">
      <dgm:prSet/>
      <dgm:spPr/>
      <dgm:t>
        <a:bodyPr/>
        <a:lstStyle/>
        <a:p>
          <a:endParaRPr lang="nl-NL"/>
        </a:p>
      </dgm:t>
    </dgm:pt>
    <dgm:pt modelId="{4A1B921D-0D02-4D87-9FED-D2531162400D}">
      <dgm:prSet phldrT="[Tekst]"/>
      <dgm:spPr/>
      <dgm:t>
        <a:bodyPr/>
        <a:lstStyle/>
        <a:p>
          <a:r>
            <a:rPr lang="nl-NL" dirty="0"/>
            <a:t>Dementia engagement &amp; awareness -&gt; </a:t>
          </a:r>
          <a:r>
            <a:rPr lang="nl-NL" dirty="0" err="1"/>
            <a:t>activating</a:t>
          </a:r>
          <a:r>
            <a:rPr lang="nl-NL" dirty="0"/>
            <a:t> community</a:t>
          </a:r>
        </a:p>
      </dgm:t>
    </dgm:pt>
    <dgm:pt modelId="{96F7FD5D-D137-45EA-98E3-7873066B6881}" type="parTrans" cxnId="{D63DA6DB-B51E-4DAE-986A-8F8912E4EAF8}">
      <dgm:prSet/>
      <dgm:spPr/>
      <dgm:t>
        <a:bodyPr/>
        <a:lstStyle/>
        <a:p>
          <a:endParaRPr lang="nl-NL"/>
        </a:p>
      </dgm:t>
    </dgm:pt>
    <dgm:pt modelId="{31D3DF0A-E27D-4A7D-9475-CCFA1A13115A}" type="sibTrans" cxnId="{D63DA6DB-B51E-4DAE-986A-8F8912E4EAF8}">
      <dgm:prSet/>
      <dgm:spPr/>
      <dgm:t>
        <a:bodyPr/>
        <a:lstStyle/>
        <a:p>
          <a:endParaRPr lang="nl-NL"/>
        </a:p>
      </dgm:t>
    </dgm:pt>
    <dgm:pt modelId="{E5E6C71C-5E4C-41F7-BAF7-8914F7C695D5}">
      <dgm:prSet phldrT="[Tekst]" custT="1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nl-NL" sz="1800" dirty="0"/>
        </a:p>
      </dgm:t>
    </dgm:pt>
    <dgm:pt modelId="{B9B7E283-46D6-472C-BB26-C7865E81F186}" type="parTrans" cxnId="{F07B83AD-3BA1-4C53-A323-E651CCE903B1}">
      <dgm:prSet/>
      <dgm:spPr/>
      <dgm:t>
        <a:bodyPr/>
        <a:lstStyle/>
        <a:p>
          <a:endParaRPr lang="nl-NL"/>
        </a:p>
      </dgm:t>
    </dgm:pt>
    <dgm:pt modelId="{3C4F3D11-13AB-432B-BB8E-07EC986B171C}" type="sibTrans" cxnId="{F07B83AD-3BA1-4C53-A323-E651CCE903B1}">
      <dgm:prSet/>
      <dgm:spPr/>
      <dgm:t>
        <a:bodyPr/>
        <a:lstStyle/>
        <a:p>
          <a:endParaRPr lang="nl-NL"/>
        </a:p>
      </dgm:t>
    </dgm:pt>
    <dgm:pt modelId="{4A0089C9-F303-46A1-8343-3A20E58BF2AF}">
      <dgm:prSet phldrT="[Tekst]" custT="1"/>
      <dgm:spPr/>
      <dgm:t>
        <a:bodyPr/>
        <a:lstStyle/>
        <a:p>
          <a:endParaRPr lang="nl-NL" sz="1800" dirty="0"/>
        </a:p>
      </dgm:t>
    </dgm:pt>
    <dgm:pt modelId="{8FC752FD-93B3-46A6-91F5-545B51EBC2D4}" type="parTrans" cxnId="{E8721FBA-317F-4949-A59D-174D330370DB}">
      <dgm:prSet/>
      <dgm:spPr/>
      <dgm:t>
        <a:bodyPr/>
        <a:lstStyle/>
        <a:p>
          <a:endParaRPr lang="nl-NL"/>
        </a:p>
      </dgm:t>
    </dgm:pt>
    <dgm:pt modelId="{6AED277F-E025-40CA-8521-27A6D888E110}" type="sibTrans" cxnId="{E8721FBA-317F-4949-A59D-174D330370DB}">
      <dgm:prSet/>
      <dgm:spPr/>
      <dgm:t>
        <a:bodyPr/>
        <a:lstStyle/>
        <a:p>
          <a:endParaRPr lang="nl-NL"/>
        </a:p>
      </dgm:t>
    </dgm:pt>
    <dgm:pt modelId="{6BD23F70-2EDA-451E-AD51-195677C3AB93}" type="pres">
      <dgm:prSet presAssocID="{779C4323-096F-4A1D-8E72-13A5E2E7F4D8}" presName="Name0" presStyleCnt="0">
        <dgm:presLayoutVars>
          <dgm:dir/>
          <dgm:animLvl val="lvl"/>
          <dgm:resizeHandles val="exact"/>
        </dgm:presLayoutVars>
      </dgm:prSet>
      <dgm:spPr/>
    </dgm:pt>
    <dgm:pt modelId="{0CED52AE-0D22-4C13-9B92-6609D5F69515}" type="pres">
      <dgm:prSet presAssocID="{779C4323-096F-4A1D-8E72-13A5E2E7F4D8}" presName="tSp" presStyleCnt="0"/>
      <dgm:spPr/>
    </dgm:pt>
    <dgm:pt modelId="{5403A629-D415-447E-ABFE-7AEA9E03F6B1}" type="pres">
      <dgm:prSet presAssocID="{779C4323-096F-4A1D-8E72-13A5E2E7F4D8}" presName="bSp" presStyleCnt="0"/>
      <dgm:spPr/>
    </dgm:pt>
    <dgm:pt modelId="{22D9901F-36D4-46DB-BD64-4DBC4E507487}" type="pres">
      <dgm:prSet presAssocID="{779C4323-096F-4A1D-8E72-13A5E2E7F4D8}" presName="process" presStyleCnt="0"/>
      <dgm:spPr/>
    </dgm:pt>
    <dgm:pt modelId="{FD857AE8-A5E5-4B59-8838-791F1BA2D2EF}" type="pres">
      <dgm:prSet presAssocID="{DD8DE45C-2B3A-4FB8-A5C8-7212186838B8}" presName="composite1" presStyleCnt="0"/>
      <dgm:spPr/>
    </dgm:pt>
    <dgm:pt modelId="{7EAD17A5-61DC-4EC1-B6BB-62FFDB064145}" type="pres">
      <dgm:prSet presAssocID="{DD8DE45C-2B3A-4FB8-A5C8-7212186838B8}" presName="dummyNode1" presStyleLbl="node1" presStyleIdx="0" presStyleCnt="3"/>
      <dgm:spPr/>
    </dgm:pt>
    <dgm:pt modelId="{7DDE2D99-5AB3-4CAC-88B5-E7E87B051560}" type="pres">
      <dgm:prSet presAssocID="{DD8DE45C-2B3A-4FB8-A5C8-7212186838B8}" presName="childNode1" presStyleLbl="bgAcc1" presStyleIdx="0" presStyleCnt="3" custScaleX="56838" custScaleY="55383" custLinFactNeighborX="-49863" custLinFactNeighborY="-33586">
        <dgm:presLayoutVars>
          <dgm:bulletEnabled val="1"/>
        </dgm:presLayoutVars>
      </dgm:prSet>
      <dgm:spPr/>
    </dgm:pt>
    <dgm:pt modelId="{E31B747C-1DA1-4A99-AD2C-2A45EAD5C978}" type="pres">
      <dgm:prSet presAssocID="{DD8DE45C-2B3A-4FB8-A5C8-7212186838B8}" presName="childNode1tx" presStyleLbl="bgAcc1" presStyleIdx="0" presStyleCnt="3">
        <dgm:presLayoutVars>
          <dgm:bulletEnabled val="1"/>
        </dgm:presLayoutVars>
      </dgm:prSet>
      <dgm:spPr/>
    </dgm:pt>
    <dgm:pt modelId="{27DD31D7-E962-401D-8D6D-BDA0E4E41734}" type="pres">
      <dgm:prSet presAssocID="{DD8DE45C-2B3A-4FB8-A5C8-7212186838B8}" presName="parentNode1" presStyleLbl="node1" presStyleIdx="0" presStyleCnt="3" custScaleX="102812">
        <dgm:presLayoutVars>
          <dgm:chMax val="1"/>
          <dgm:bulletEnabled val="1"/>
        </dgm:presLayoutVars>
      </dgm:prSet>
      <dgm:spPr/>
    </dgm:pt>
    <dgm:pt modelId="{15C6C14A-D221-4F2C-859D-B3AEC6D35885}" type="pres">
      <dgm:prSet presAssocID="{DD8DE45C-2B3A-4FB8-A5C8-7212186838B8}" presName="connSite1" presStyleCnt="0"/>
      <dgm:spPr/>
    </dgm:pt>
    <dgm:pt modelId="{E913C5E5-A9F9-43AE-A284-427955A3716F}" type="pres">
      <dgm:prSet presAssocID="{9CCDEEF5-E2F6-45FE-926C-CC988550FFB5}" presName="Name9" presStyleLbl="sibTrans2D1" presStyleIdx="0" presStyleCnt="2"/>
      <dgm:spPr/>
    </dgm:pt>
    <dgm:pt modelId="{0DF60764-0656-42C2-A593-B7AC05C2F1DC}" type="pres">
      <dgm:prSet presAssocID="{FC07366E-115F-4049-A5BA-BB5179049880}" presName="composite2" presStyleCnt="0"/>
      <dgm:spPr/>
    </dgm:pt>
    <dgm:pt modelId="{84D4D26F-02AE-4432-9CB9-3279C16BD0AB}" type="pres">
      <dgm:prSet presAssocID="{FC07366E-115F-4049-A5BA-BB5179049880}" presName="dummyNode2" presStyleLbl="node1" presStyleIdx="0" presStyleCnt="3"/>
      <dgm:spPr/>
    </dgm:pt>
    <dgm:pt modelId="{F39C0998-2AA1-41A2-A274-0C89857A7F0A}" type="pres">
      <dgm:prSet presAssocID="{FC07366E-115F-4049-A5BA-BB5179049880}" presName="childNode2" presStyleLbl="bgAcc1" presStyleIdx="1" presStyleCnt="3" custScaleX="75680" custScaleY="60923" custLinFactNeighborX="-30451" custLinFactNeighborY="924">
        <dgm:presLayoutVars>
          <dgm:bulletEnabled val="1"/>
        </dgm:presLayoutVars>
      </dgm:prSet>
      <dgm:spPr/>
    </dgm:pt>
    <dgm:pt modelId="{8E6536FE-6D9F-4BD4-A78A-52AAE012A1DB}" type="pres">
      <dgm:prSet presAssocID="{FC07366E-115F-4049-A5BA-BB5179049880}" presName="childNode2tx" presStyleLbl="bgAcc1" presStyleIdx="1" presStyleCnt="3">
        <dgm:presLayoutVars>
          <dgm:bulletEnabled val="1"/>
        </dgm:presLayoutVars>
      </dgm:prSet>
      <dgm:spPr/>
    </dgm:pt>
    <dgm:pt modelId="{171A7D81-DA36-4E79-95D3-EBE97736FEA7}" type="pres">
      <dgm:prSet presAssocID="{FC07366E-115F-4049-A5BA-BB5179049880}" presName="parentNode2" presStyleLbl="node1" presStyleIdx="1" presStyleCnt="3" custScaleX="121341" custLinFactNeighborX="15824" custLinFactNeighborY="-1730">
        <dgm:presLayoutVars>
          <dgm:chMax val="0"/>
          <dgm:bulletEnabled val="1"/>
        </dgm:presLayoutVars>
      </dgm:prSet>
      <dgm:spPr/>
    </dgm:pt>
    <dgm:pt modelId="{4F9B66A3-5C9F-45A5-970D-1386C03D5B3E}" type="pres">
      <dgm:prSet presAssocID="{FC07366E-115F-4049-A5BA-BB5179049880}" presName="connSite2" presStyleCnt="0"/>
      <dgm:spPr/>
    </dgm:pt>
    <dgm:pt modelId="{A0B66456-0DD1-46CF-84C2-70FEBE354E20}" type="pres">
      <dgm:prSet presAssocID="{800FC223-E2EA-4CD5-9282-3BCC407CC8B9}" presName="Name18" presStyleLbl="sibTrans2D1" presStyleIdx="1" presStyleCnt="2"/>
      <dgm:spPr/>
    </dgm:pt>
    <dgm:pt modelId="{BD174F7D-9D57-4A91-AA4A-BA859CE2FAD0}" type="pres">
      <dgm:prSet presAssocID="{4A1B921D-0D02-4D87-9FED-D2531162400D}" presName="composite1" presStyleCnt="0"/>
      <dgm:spPr/>
    </dgm:pt>
    <dgm:pt modelId="{C9B534EC-8694-4E2A-A6EF-94C5341084A9}" type="pres">
      <dgm:prSet presAssocID="{4A1B921D-0D02-4D87-9FED-D2531162400D}" presName="dummyNode1" presStyleLbl="node1" presStyleIdx="1" presStyleCnt="3"/>
      <dgm:spPr/>
    </dgm:pt>
    <dgm:pt modelId="{9BCBAF54-ED41-4F1D-AC28-844A8C44ECFF}" type="pres">
      <dgm:prSet presAssocID="{4A1B921D-0D02-4D87-9FED-D2531162400D}" presName="childNode1" presStyleLbl="bgAcc1" presStyleIdx="2" presStyleCnt="3" custScaleX="111943" custScaleY="79756" custLinFactNeighborX="11967" custLinFactNeighborY="10927">
        <dgm:presLayoutVars>
          <dgm:bulletEnabled val="1"/>
        </dgm:presLayoutVars>
      </dgm:prSet>
      <dgm:spPr/>
    </dgm:pt>
    <dgm:pt modelId="{51E1B8E4-5B29-4763-8AFD-02D8E4DD0197}" type="pres">
      <dgm:prSet presAssocID="{4A1B921D-0D02-4D87-9FED-D2531162400D}" presName="childNode1tx" presStyleLbl="bgAcc1" presStyleIdx="2" presStyleCnt="3">
        <dgm:presLayoutVars>
          <dgm:bulletEnabled val="1"/>
        </dgm:presLayoutVars>
      </dgm:prSet>
      <dgm:spPr/>
    </dgm:pt>
    <dgm:pt modelId="{BD72D6A7-0684-42CD-BA2E-55176C538E1F}" type="pres">
      <dgm:prSet presAssocID="{4A1B921D-0D02-4D87-9FED-D2531162400D}" presName="parentNode1" presStyleLbl="node1" presStyleIdx="2" presStyleCnt="3" custScaleX="131021" custScaleY="107511" custLinFactNeighborX="42432" custLinFactNeighborY="63082">
        <dgm:presLayoutVars>
          <dgm:chMax val="1"/>
          <dgm:bulletEnabled val="1"/>
        </dgm:presLayoutVars>
      </dgm:prSet>
      <dgm:spPr/>
    </dgm:pt>
    <dgm:pt modelId="{ADA5C9E6-6CD4-4087-A37E-7407813AB08A}" type="pres">
      <dgm:prSet presAssocID="{4A1B921D-0D02-4D87-9FED-D2531162400D}" presName="connSite1" presStyleCnt="0"/>
      <dgm:spPr/>
    </dgm:pt>
  </dgm:ptLst>
  <dgm:cxnLst>
    <dgm:cxn modelId="{C154A310-8CAA-4D5D-B0F3-0F872403458A}" type="presOf" srcId="{18F81E53-1061-4CA5-8FAE-E5142DA96F6F}" destId="{8E6536FE-6D9F-4BD4-A78A-52AAE012A1DB}" srcOrd="1" destOrd="0" presId="urn:microsoft.com/office/officeart/2005/8/layout/hProcess4"/>
    <dgm:cxn modelId="{E9F6B01B-0A51-4EAF-A0F7-00D8B98FAD2E}" type="presOf" srcId="{FC07366E-115F-4049-A5BA-BB5179049880}" destId="{171A7D81-DA36-4E79-95D3-EBE97736FEA7}" srcOrd="0" destOrd="0" presId="urn:microsoft.com/office/officeart/2005/8/layout/hProcess4"/>
    <dgm:cxn modelId="{DDD4E521-4046-43C3-BF7F-F941D14456C1}" srcId="{779C4323-096F-4A1D-8E72-13A5E2E7F4D8}" destId="{DD8DE45C-2B3A-4FB8-A5C8-7212186838B8}" srcOrd="0" destOrd="0" parTransId="{BAE3E50F-CAD3-4EA9-AEC8-46B16D4FE69C}" sibTransId="{9CCDEEF5-E2F6-45FE-926C-CC988550FFB5}"/>
    <dgm:cxn modelId="{BCAD272C-45D7-4C57-8FC8-CE531959DA4D}" type="presOf" srcId="{779C4323-096F-4A1D-8E72-13A5E2E7F4D8}" destId="{6BD23F70-2EDA-451E-AD51-195677C3AB93}" srcOrd="0" destOrd="0" presId="urn:microsoft.com/office/officeart/2005/8/layout/hProcess4"/>
    <dgm:cxn modelId="{0B129042-D223-499E-B945-BE783948EC86}" type="presOf" srcId="{18F81E53-1061-4CA5-8FAE-E5142DA96F6F}" destId="{F39C0998-2AA1-41A2-A274-0C89857A7F0A}" srcOrd="0" destOrd="0" presId="urn:microsoft.com/office/officeart/2005/8/layout/hProcess4"/>
    <dgm:cxn modelId="{30FA4163-5ACB-4B63-9EC7-4927D49C2BDF}" srcId="{779C4323-096F-4A1D-8E72-13A5E2E7F4D8}" destId="{FC07366E-115F-4049-A5BA-BB5179049880}" srcOrd="1" destOrd="0" parTransId="{66C5EC59-F2E0-4903-92F0-B29CCB0E3B5E}" sibTransId="{800FC223-E2EA-4CD5-9282-3BCC407CC8B9}"/>
    <dgm:cxn modelId="{341CDF4C-1358-4487-9269-BE6675583FB5}" type="presOf" srcId="{4A0089C9-F303-46A1-8343-3A20E58BF2AF}" destId="{8E6536FE-6D9F-4BD4-A78A-52AAE012A1DB}" srcOrd="1" destOrd="1" presId="urn:microsoft.com/office/officeart/2005/8/layout/hProcess4"/>
    <dgm:cxn modelId="{6D673374-6CEF-49F1-8032-DA7CE71766C1}" type="presOf" srcId="{4A1B921D-0D02-4D87-9FED-D2531162400D}" destId="{BD72D6A7-0684-42CD-BA2E-55176C538E1F}" srcOrd="0" destOrd="0" presId="urn:microsoft.com/office/officeart/2005/8/layout/hProcess4"/>
    <dgm:cxn modelId="{C0E83875-846A-487C-B7F4-86DE492745F6}" type="presOf" srcId="{E5E6C71C-5E4C-41F7-BAF7-8914F7C695D5}" destId="{51E1B8E4-5B29-4763-8AFD-02D8E4DD0197}" srcOrd="1" destOrd="0" presId="urn:microsoft.com/office/officeart/2005/8/layout/hProcess4"/>
    <dgm:cxn modelId="{A38C1B92-78BC-4A60-A748-AFC3E8A4B083}" type="presOf" srcId="{E5E6C71C-5E4C-41F7-BAF7-8914F7C695D5}" destId="{9BCBAF54-ED41-4F1D-AC28-844A8C44ECFF}" srcOrd="0" destOrd="0" presId="urn:microsoft.com/office/officeart/2005/8/layout/hProcess4"/>
    <dgm:cxn modelId="{DD2C64AD-10E5-473F-BAAD-20AB10C59C90}" type="presOf" srcId="{800FC223-E2EA-4CD5-9282-3BCC407CC8B9}" destId="{A0B66456-0DD1-46CF-84C2-70FEBE354E20}" srcOrd="0" destOrd="0" presId="urn:microsoft.com/office/officeart/2005/8/layout/hProcess4"/>
    <dgm:cxn modelId="{F07B83AD-3BA1-4C53-A323-E651CCE903B1}" srcId="{4A1B921D-0D02-4D87-9FED-D2531162400D}" destId="{E5E6C71C-5E4C-41F7-BAF7-8914F7C695D5}" srcOrd="0" destOrd="0" parTransId="{B9B7E283-46D6-472C-BB26-C7865E81F186}" sibTransId="{3C4F3D11-13AB-432B-BB8E-07EC986B171C}"/>
    <dgm:cxn modelId="{E8721FBA-317F-4949-A59D-174D330370DB}" srcId="{FC07366E-115F-4049-A5BA-BB5179049880}" destId="{4A0089C9-F303-46A1-8343-3A20E58BF2AF}" srcOrd="1" destOrd="0" parTransId="{8FC752FD-93B3-46A6-91F5-545B51EBC2D4}" sibTransId="{6AED277F-E025-40CA-8521-27A6D888E110}"/>
    <dgm:cxn modelId="{57A52AC2-01EB-46F2-BE0A-4DE32A756B67}" type="presOf" srcId="{9CCDEEF5-E2F6-45FE-926C-CC988550FFB5}" destId="{E913C5E5-A9F9-43AE-A284-427955A3716F}" srcOrd="0" destOrd="0" presId="urn:microsoft.com/office/officeart/2005/8/layout/hProcess4"/>
    <dgm:cxn modelId="{4E6BBAC6-0641-44D7-A171-F06221F6F5D2}" type="presOf" srcId="{5AE6ADFD-F431-48C0-8432-6A14360EFD02}" destId="{7DDE2D99-5AB3-4CAC-88B5-E7E87B051560}" srcOrd="0" destOrd="0" presId="urn:microsoft.com/office/officeart/2005/8/layout/hProcess4"/>
    <dgm:cxn modelId="{3571B0C9-A027-473D-936C-454B3288F86F}" type="presOf" srcId="{5AE6ADFD-F431-48C0-8432-6A14360EFD02}" destId="{E31B747C-1DA1-4A99-AD2C-2A45EAD5C978}" srcOrd="1" destOrd="0" presId="urn:microsoft.com/office/officeart/2005/8/layout/hProcess4"/>
    <dgm:cxn modelId="{262FC3D3-DCF2-4D88-981C-823D62A7E4DB}" type="presOf" srcId="{4A0089C9-F303-46A1-8343-3A20E58BF2AF}" destId="{F39C0998-2AA1-41A2-A274-0C89857A7F0A}" srcOrd="0" destOrd="1" presId="urn:microsoft.com/office/officeart/2005/8/layout/hProcess4"/>
    <dgm:cxn modelId="{D63DA6DB-B51E-4DAE-986A-8F8912E4EAF8}" srcId="{779C4323-096F-4A1D-8E72-13A5E2E7F4D8}" destId="{4A1B921D-0D02-4D87-9FED-D2531162400D}" srcOrd="2" destOrd="0" parTransId="{96F7FD5D-D137-45EA-98E3-7873066B6881}" sibTransId="{31D3DF0A-E27D-4A7D-9475-CCFA1A13115A}"/>
    <dgm:cxn modelId="{796488E1-9453-4295-ABCE-2BFAA317790A}" type="presOf" srcId="{DD8DE45C-2B3A-4FB8-A5C8-7212186838B8}" destId="{27DD31D7-E962-401D-8D6D-BDA0E4E41734}" srcOrd="0" destOrd="0" presId="urn:microsoft.com/office/officeart/2005/8/layout/hProcess4"/>
    <dgm:cxn modelId="{234B34F3-D42C-4602-ACA3-517F51D73B0C}" srcId="{DD8DE45C-2B3A-4FB8-A5C8-7212186838B8}" destId="{5AE6ADFD-F431-48C0-8432-6A14360EFD02}" srcOrd="0" destOrd="0" parTransId="{CD6CE216-0823-42A0-AE6C-B5F580441712}" sibTransId="{F5006E38-089A-4486-9723-3B4CAD4AC2F9}"/>
    <dgm:cxn modelId="{7DA8D2F7-5C14-4ACA-B6B9-F92C0606557A}" srcId="{FC07366E-115F-4049-A5BA-BB5179049880}" destId="{18F81E53-1061-4CA5-8FAE-E5142DA96F6F}" srcOrd="0" destOrd="0" parTransId="{26561BDD-FEDF-4C4B-B648-74086087E6AA}" sibTransId="{5467159E-D21A-4DC4-8539-EA0EA3AD1638}"/>
    <dgm:cxn modelId="{88C5C8E3-33B2-4024-8C4D-0ACADA434FC8}" type="presParOf" srcId="{6BD23F70-2EDA-451E-AD51-195677C3AB93}" destId="{0CED52AE-0D22-4C13-9B92-6609D5F69515}" srcOrd="0" destOrd="0" presId="urn:microsoft.com/office/officeart/2005/8/layout/hProcess4"/>
    <dgm:cxn modelId="{1C611BDE-D5C1-49DA-86C9-CCD3CDA18DA8}" type="presParOf" srcId="{6BD23F70-2EDA-451E-AD51-195677C3AB93}" destId="{5403A629-D415-447E-ABFE-7AEA9E03F6B1}" srcOrd="1" destOrd="0" presId="urn:microsoft.com/office/officeart/2005/8/layout/hProcess4"/>
    <dgm:cxn modelId="{A204ADA6-8F8A-4FA6-9DF5-0998CC6BE1CF}" type="presParOf" srcId="{6BD23F70-2EDA-451E-AD51-195677C3AB93}" destId="{22D9901F-36D4-46DB-BD64-4DBC4E507487}" srcOrd="2" destOrd="0" presId="urn:microsoft.com/office/officeart/2005/8/layout/hProcess4"/>
    <dgm:cxn modelId="{D582273B-B19E-4EA3-8CF9-2F92295028BB}" type="presParOf" srcId="{22D9901F-36D4-46DB-BD64-4DBC4E507487}" destId="{FD857AE8-A5E5-4B59-8838-791F1BA2D2EF}" srcOrd="0" destOrd="0" presId="urn:microsoft.com/office/officeart/2005/8/layout/hProcess4"/>
    <dgm:cxn modelId="{FE36C12B-E66F-4EC9-BC75-1DA1A3792066}" type="presParOf" srcId="{FD857AE8-A5E5-4B59-8838-791F1BA2D2EF}" destId="{7EAD17A5-61DC-4EC1-B6BB-62FFDB064145}" srcOrd="0" destOrd="0" presId="urn:microsoft.com/office/officeart/2005/8/layout/hProcess4"/>
    <dgm:cxn modelId="{249EED4E-4E4D-4615-A2A2-9878D8FCB6FF}" type="presParOf" srcId="{FD857AE8-A5E5-4B59-8838-791F1BA2D2EF}" destId="{7DDE2D99-5AB3-4CAC-88B5-E7E87B051560}" srcOrd="1" destOrd="0" presId="urn:microsoft.com/office/officeart/2005/8/layout/hProcess4"/>
    <dgm:cxn modelId="{EEE7E87D-E072-4F56-837D-136F1A27E495}" type="presParOf" srcId="{FD857AE8-A5E5-4B59-8838-791F1BA2D2EF}" destId="{E31B747C-1DA1-4A99-AD2C-2A45EAD5C978}" srcOrd="2" destOrd="0" presId="urn:microsoft.com/office/officeart/2005/8/layout/hProcess4"/>
    <dgm:cxn modelId="{3341FF26-4D9E-4691-9FF9-8EBE0F11C7DB}" type="presParOf" srcId="{FD857AE8-A5E5-4B59-8838-791F1BA2D2EF}" destId="{27DD31D7-E962-401D-8D6D-BDA0E4E41734}" srcOrd="3" destOrd="0" presId="urn:microsoft.com/office/officeart/2005/8/layout/hProcess4"/>
    <dgm:cxn modelId="{3330F506-1EE5-4E77-85FD-1BFC6B4FD8CF}" type="presParOf" srcId="{FD857AE8-A5E5-4B59-8838-791F1BA2D2EF}" destId="{15C6C14A-D221-4F2C-859D-B3AEC6D35885}" srcOrd="4" destOrd="0" presId="urn:microsoft.com/office/officeart/2005/8/layout/hProcess4"/>
    <dgm:cxn modelId="{AB12FB08-448B-4A5B-B27F-BE5CBDB2D0C0}" type="presParOf" srcId="{22D9901F-36D4-46DB-BD64-4DBC4E507487}" destId="{E913C5E5-A9F9-43AE-A284-427955A3716F}" srcOrd="1" destOrd="0" presId="urn:microsoft.com/office/officeart/2005/8/layout/hProcess4"/>
    <dgm:cxn modelId="{5E86B73B-D591-41B2-93C5-2741160B9B22}" type="presParOf" srcId="{22D9901F-36D4-46DB-BD64-4DBC4E507487}" destId="{0DF60764-0656-42C2-A593-B7AC05C2F1DC}" srcOrd="2" destOrd="0" presId="urn:microsoft.com/office/officeart/2005/8/layout/hProcess4"/>
    <dgm:cxn modelId="{797497E9-FDEC-4F53-94E8-F995C9B497B9}" type="presParOf" srcId="{0DF60764-0656-42C2-A593-B7AC05C2F1DC}" destId="{84D4D26F-02AE-4432-9CB9-3279C16BD0AB}" srcOrd="0" destOrd="0" presId="urn:microsoft.com/office/officeart/2005/8/layout/hProcess4"/>
    <dgm:cxn modelId="{1F2ECBB6-9ED6-446C-B127-1F20D354C2D1}" type="presParOf" srcId="{0DF60764-0656-42C2-A593-B7AC05C2F1DC}" destId="{F39C0998-2AA1-41A2-A274-0C89857A7F0A}" srcOrd="1" destOrd="0" presId="urn:microsoft.com/office/officeart/2005/8/layout/hProcess4"/>
    <dgm:cxn modelId="{DBF35565-582D-4019-B081-756B4084C718}" type="presParOf" srcId="{0DF60764-0656-42C2-A593-B7AC05C2F1DC}" destId="{8E6536FE-6D9F-4BD4-A78A-52AAE012A1DB}" srcOrd="2" destOrd="0" presId="urn:microsoft.com/office/officeart/2005/8/layout/hProcess4"/>
    <dgm:cxn modelId="{DBC3A405-B320-4F1B-AB1E-118CD0358709}" type="presParOf" srcId="{0DF60764-0656-42C2-A593-B7AC05C2F1DC}" destId="{171A7D81-DA36-4E79-95D3-EBE97736FEA7}" srcOrd="3" destOrd="0" presId="urn:microsoft.com/office/officeart/2005/8/layout/hProcess4"/>
    <dgm:cxn modelId="{C41A3EED-0B31-473C-8E7E-2F4E146407D7}" type="presParOf" srcId="{0DF60764-0656-42C2-A593-B7AC05C2F1DC}" destId="{4F9B66A3-5C9F-45A5-970D-1386C03D5B3E}" srcOrd="4" destOrd="0" presId="urn:microsoft.com/office/officeart/2005/8/layout/hProcess4"/>
    <dgm:cxn modelId="{59EB4708-A6E0-4A8F-87ED-8CB0214BCE48}" type="presParOf" srcId="{22D9901F-36D4-46DB-BD64-4DBC4E507487}" destId="{A0B66456-0DD1-46CF-84C2-70FEBE354E20}" srcOrd="3" destOrd="0" presId="urn:microsoft.com/office/officeart/2005/8/layout/hProcess4"/>
    <dgm:cxn modelId="{31852967-A17B-4E7E-A67C-7D0BE01B775F}" type="presParOf" srcId="{22D9901F-36D4-46DB-BD64-4DBC4E507487}" destId="{BD174F7D-9D57-4A91-AA4A-BA859CE2FAD0}" srcOrd="4" destOrd="0" presId="urn:microsoft.com/office/officeart/2005/8/layout/hProcess4"/>
    <dgm:cxn modelId="{8353B1EA-CF82-4092-BE81-70A4F714779E}" type="presParOf" srcId="{BD174F7D-9D57-4A91-AA4A-BA859CE2FAD0}" destId="{C9B534EC-8694-4E2A-A6EF-94C5341084A9}" srcOrd="0" destOrd="0" presId="urn:microsoft.com/office/officeart/2005/8/layout/hProcess4"/>
    <dgm:cxn modelId="{9994D561-4298-480C-A800-221C37068EC3}" type="presParOf" srcId="{BD174F7D-9D57-4A91-AA4A-BA859CE2FAD0}" destId="{9BCBAF54-ED41-4F1D-AC28-844A8C44ECFF}" srcOrd="1" destOrd="0" presId="urn:microsoft.com/office/officeart/2005/8/layout/hProcess4"/>
    <dgm:cxn modelId="{82DD3CF1-DB57-4FB4-B4D6-6DC9C93DBBED}" type="presParOf" srcId="{BD174F7D-9D57-4A91-AA4A-BA859CE2FAD0}" destId="{51E1B8E4-5B29-4763-8AFD-02D8E4DD0197}" srcOrd="2" destOrd="0" presId="urn:microsoft.com/office/officeart/2005/8/layout/hProcess4"/>
    <dgm:cxn modelId="{396CB2C4-C47F-410A-9E4C-6D9F87AE2FA1}" type="presParOf" srcId="{BD174F7D-9D57-4A91-AA4A-BA859CE2FAD0}" destId="{BD72D6A7-0684-42CD-BA2E-55176C538E1F}" srcOrd="3" destOrd="0" presId="urn:microsoft.com/office/officeart/2005/8/layout/hProcess4"/>
    <dgm:cxn modelId="{3263B6A2-6EF9-4EBD-86C4-B87CE412789D}" type="presParOf" srcId="{BD174F7D-9D57-4A91-AA4A-BA859CE2FAD0}" destId="{ADA5C9E6-6CD4-4087-A37E-7407813AB08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9C3A3-FCF1-4DF2-AEC4-717A9D352A2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D5CA9A2-FF27-4F70-835B-71A416525202}">
      <dgm:prSet phldrT="[Tekst]"/>
      <dgm:spPr/>
      <dgm:t>
        <a:bodyPr/>
        <a:lstStyle/>
        <a:p>
          <a:r>
            <a:rPr lang="nl-NL" dirty="0" err="1"/>
            <a:t>Caring</a:t>
          </a:r>
          <a:r>
            <a:rPr lang="nl-NL" dirty="0"/>
            <a:t> community</a:t>
          </a:r>
        </a:p>
      </dgm:t>
    </dgm:pt>
    <dgm:pt modelId="{53ACF820-6829-4ACF-8ED7-1A37C6804A6C}" type="parTrans" cxnId="{C29FEBE2-D598-4B85-A444-BB65D6F285BD}">
      <dgm:prSet/>
      <dgm:spPr/>
      <dgm:t>
        <a:bodyPr/>
        <a:lstStyle/>
        <a:p>
          <a:endParaRPr lang="nl-NL"/>
        </a:p>
      </dgm:t>
    </dgm:pt>
    <dgm:pt modelId="{F17F57B1-E321-40DD-997A-45F9997D49E6}" type="sibTrans" cxnId="{C29FEBE2-D598-4B85-A444-BB65D6F285BD}">
      <dgm:prSet/>
      <dgm:spPr/>
      <dgm:t>
        <a:bodyPr/>
        <a:lstStyle/>
        <a:p>
          <a:endParaRPr lang="nl-NL"/>
        </a:p>
      </dgm:t>
    </dgm:pt>
    <dgm:pt modelId="{45BB9C3E-2B52-45CC-A76E-1A6BE00DD49E}">
      <dgm:prSet phldrT="[Tekst]"/>
      <dgm:spPr/>
      <dgm:t>
        <a:bodyPr/>
        <a:lstStyle/>
        <a:p>
          <a:r>
            <a:rPr lang="nl-NL" dirty="0" err="1"/>
            <a:t>Having</a:t>
          </a:r>
          <a:r>
            <a:rPr lang="nl-NL" dirty="0"/>
            <a:t> contact, </a:t>
          </a:r>
          <a:r>
            <a:rPr lang="nl-NL" dirty="0" err="1"/>
            <a:t>solving</a:t>
          </a:r>
          <a:r>
            <a:rPr lang="nl-NL" dirty="0"/>
            <a:t> </a:t>
          </a:r>
          <a:r>
            <a:rPr lang="nl-NL" dirty="0" err="1"/>
            <a:t>problems</a:t>
          </a:r>
          <a:endParaRPr lang="nl-NL" dirty="0"/>
        </a:p>
      </dgm:t>
    </dgm:pt>
    <dgm:pt modelId="{36FDF506-4F2C-479F-9731-02C6B59F6BC0}" type="parTrans" cxnId="{9DFD5915-6B3E-41F1-B61F-69CA52EC4DB5}">
      <dgm:prSet/>
      <dgm:spPr/>
      <dgm:t>
        <a:bodyPr/>
        <a:lstStyle/>
        <a:p>
          <a:endParaRPr lang="nl-NL"/>
        </a:p>
      </dgm:t>
    </dgm:pt>
    <dgm:pt modelId="{E8C02F43-5455-4AC1-A23F-3E95C964C824}" type="sibTrans" cxnId="{9DFD5915-6B3E-41F1-B61F-69CA52EC4DB5}">
      <dgm:prSet/>
      <dgm:spPr/>
      <dgm:t>
        <a:bodyPr/>
        <a:lstStyle/>
        <a:p>
          <a:endParaRPr lang="nl-NL"/>
        </a:p>
      </dgm:t>
    </dgm:pt>
    <dgm:pt modelId="{AE28E902-5A3A-4229-9AA5-4530545363AE}">
      <dgm:prSet phldrT="[Tekst]"/>
      <dgm:spPr/>
      <dgm:t>
        <a:bodyPr/>
        <a:lstStyle/>
        <a:p>
          <a:r>
            <a:rPr lang="nl-NL" dirty="0" err="1"/>
            <a:t>Being</a:t>
          </a:r>
          <a:r>
            <a:rPr lang="nl-NL" dirty="0"/>
            <a:t> a </a:t>
          </a:r>
          <a:r>
            <a:rPr lang="nl-NL" dirty="0" err="1"/>
            <a:t>patient</a:t>
          </a:r>
          <a:endParaRPr lang="nl-NL" dirty="0"/>
        </a:p>
      </dgm:t>
    </dgm:pt>
    <dgm:pt modelId="{7488E7A4-EB40-4DEC-B50C-3B74FD459E6D}" type="parTrans" cxnId="{9E270668-9C5C-4A2A-B1C2-7F6921C1AEAB}">
      <dgm:prSet/>
      <dgm:spPr/>
      <dgm:t>
        <a:bodyPr/>
        <a:lstStyle/>
        <a:p>
          <a:endParaRPr lang="nl-NL"/>
        </a:p>
      </dgm:t>
    </dgm:pt>
    <dgm:pt modelId="{2930C52D-D960-4069-99CE-1104B16EED1F}" type="sibTrans" cxnId="{9E270668-9C5C-4A2A-B1C2-7F6921C1AEAB}">
      <dgm:prSet/>
      <dgm:spPr/>
      <dgm:t>
        <a:bodyPr/>
        <a:lstStyle/>
        <a:p>
          <a:endParaRPr lang="nl-NL"/>
        </a:p>
      </dgm:t>
    </dgm:pt>
    <dgm:pt modelId="{1355A5CD-2839-4D16-8A20-60751E77F2E5}">
      <dgm:prSet phldrT="[Tekst]"/>
      <dgm:spPr/>
      <dgm:t>
        <a:bodyPr/>
        <a:lstStyle/>
        <a:p>
          <a:r>
            <a:rPr lang="nl-NL" dirty="0" err="1"/>
            <a:t>Stimulating</a:t>
          </a:r>
          <a:r>
            <a:rPr lang="nl-NL" dirty="0"/>
            <a:t> community</a:t>
          </a:r>
        </a:p>
      </dgm:t>
    </dgm:pt>
    <dgm:pt modelId="{0A960E04-3ADB-44BE-80D3-8ED322D2FB73}" type="parTrans" cxnId="{64B23EFD-5D9A-41D6-BEFD-1681A431A595}">
      <dgm:prSet/>
      <dgm:spPr/>
      <dgm:t>
        <a:bodyPr/>
        <a:lstStyle/>
        <a:p>
          <a:endParaRPr lang="nl-NL"/>
        </a:p>
      </dgm:t>
    </dgm:pt>
    <dgm:pt modelId="{45E7D7A3-6BE1-4A9A-90B0-3E4E591D7A14}" type="sibTrans" cxnId="{64B23EFD-5D9A-41D6-BEFD-1681A431A595}">
      <dgm:prSet/>
      <dgm:spPr/>
      <dgm:t>
        <a:bodyPr/>
        <a:lstStyle/>
        <a:p>
          <a:endParaRPr lang="nl-NL"/>
        </a:p>
      </dgm:t>
    </dgm:pt>
    <dgm:pt modelId="{2FDE903B-BA79-4B00-B03D-664960011422}">
      <dgm:prSet phldrT="[Tekst]"/>
      <dgm:spPr/>
      <dgm:t>
        <a:bodyPr/>
        <a:lstStyle/>
        <a:p>
          <a:r>
            <a:rPr lang="nl-NL" dirty="0"/>
            <a:t>Connect, </a:t>
          </a:r>
          <a:r>
            <a:rPr lang="nl-NL" dirty="0" err="1"/>
            <a:t>fun</a:t>
          </a:r>
          <a:r>
            <a:rPr lang="nl-NL" dirty="0"/>
            <a:t> </a:t>
          </a:r>
          <a:r>
            <a:rPr lang="nl-NL" dirty="0" err="1"/>
            <a:t>and</a:t>
          </a:r>
          <a:r>
            <a:rPr lang="nl-NL" dirty="0"/>
            <a:t> stress </a:t>
          </a:r>
          <a:r>
            <a:rPr lang="nl-NL" dirty="0" err="1"/>
            <a:t>reduction</a:t>
          </a:r>
          <a:endParaRPr lang="nl-NL" dirty="0"/>
        </a:p>
      </dgm:t>
    </dgm:pt>
    <dgm:pt modelId="{F87FC840-6570-4DD8-A5CC-79078CC249F8}" type="parTrans" cxnId="{073691BE-83AD-45BE-9CE9-E609BA003EAF}">
      <dgm:prSet/>
      <dgm:spPr/>
      <dgm:t>
        <a:bodyPr/>
        <a:lstStyle/>
        <a:p>
          <a:endParaRPr lang="nl-NL"/>
        </a:p>
      </dgm:t>
    </dgm:pt>
    <dgm:pt modelId="{83C6526D-11B6-4588-8FB6-0E7C1FC68907}" type="sibTrans" cxnId="{073691BE-83AD-45BE-9CE9-E609BA003EAF}">
      <dgm:prSet/>
      <dgm:spPr/>
      <dgm:t>
        <a:bodyPr/>
        <a:lstStyle/>
        <a:p>
          <a:endParaRPr lang="nl-NL"/>
        </a:p>
      </dgm:t>
    </dgm:pt>
    <dgm:pt modelId="{4726E6F2-3AD4-4539-BBF6-4537F81EBE74}">
      <dgm:prSet phldrT="[Tekst]"/>
      <dgm:spPr/>
      <dgm:t>
        <a:bodyPr/>
        <a:lstStyle/>
        <a:p>
          <a:r>
            <a:rPr lang="nl-NL" dirty="0" err="1"/>
            <a:t>Being</a:t>
          </a:r>
          <a:r>
            <a:rPr lang="nl-NL" dirty="0"/>
            <a:t> a member</a:t>
          </a:r>
        </a:p>
      </dgm:t>
    </dgm:pt>
    <dgm:pt modelId="{2A7610E5-8218-4130-BE10-EBF116421C1B}" type="parTrans" cxnId="{E03D668E-4B90-4F23-9735-3A62C4081F2F}">
      <dgm:prSet/>
      <dgm:spPr/>
      <dgm:t>
        <a:bodyPr/>
        <a:lstStyle/>
        <a:p>
          <a:endParaRPr lang="nl-NL"/>
        </a:p>
      </dgm:t>
    </dgm:pt>
    <dgm:pt modelId="{F3AD6CB2-0F24-4B22-A746-BA6B76C12D29}" type="sibTrans" cxnId="{E03D668E-4B90-4F23-9735-3A62C4081F2F}">
      <dgm:prSet/>
      <dgm:spPr/>
      <dgm:t>
        <a:bodyPr/>
        <a:lstStyle/>
        <a:p>
          <a:endParaRPr lang="nl-NL"/>
        </a:p>
      </dgm:t>
    </dgm:pt>
    <dgm:pt modelId="{E81BCC40-9411-4E84-8A44-81736255FE70}">
      <dgm:prSet phldrT="[Tekst]"/>
      <dgm:spPr/>
      <dgm:t>
        <a:bodyPr/>
        <a:lstStyle/>
        <a:p>
          <a:r>
            <a:rPr lang="nl-NL" dirty="0" err="1"/>
            <a:t>Activating</a:t>
          </a:r>
          <a:r>
            <a:rPr lang="nl-NL" dirty="0"/>
            <a:t> community</a:t>
          </a:r>
        </a:p>
      </dgm:t>
    </dgm:pt>
    <dgm:pt modelId="{84A8729F-E547-468F-B9FB-F9A7300A0F1E}" type="parTrans" cxnId="{A025205B-8195-4AA2-AE3E-8654914F5596}">
      <dgm:prSet/>
      <dgm:spPr/>
      <dgm:t>
        <a:bodyPr/>
        <a:lstStyle/>
        <a:p>
          <a:endParaRPr lang="nl-NL"/>
        </a:p>
      </dgm:t>
    </dgm:pt>
    <dgm:pt modelId="{19F62F94-D5D0-4257-9B27-5DF8955862A1}" type="sibTrans" cxnId="{A025205B-8195-4AA2-AE3E-8654914F5596}">
      <dgm:prSet/>
      <dgm:spPr/>
      <dgm:t>
        <a:bodyPr/>
        <a:lstStyle/>
        <a:p>
          <a:endParaRPr lang="nl-NL"/>
        </a:p>
      </dgm:t>
    </dgm:pt>
    <dgm:pt modelId="{09C578B2-8DCF-4ACB-A8BF-FCBA9281DCB2}">
      <dgm:prSet phldrT="[Tekst]"/>
      <dgm:spPr/>
      <dgm:t>
        <a:bodyPr/>
        <a:lstStyle/>
        <a:p>
          <a:r>
            <a:rPr lang="nl-NL" dirty="0" err="1"/>
            <a:t>Engage</a:t>
          </a:r>
          <a:r>
            <a:rPr lang="nl-NL" dirty="0"/>
            <a:t>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initiate</a:t>
          </a:r>
          <a:r>
            <a:rPr lang="nl-NL" dirty="0"/>
            <a:t>  </a:t>
          </a:r>
        </a:p>
      </dgm:t>
    </dgm:pt>
    <dgm:pt modelId="{1599E3CA-BAAA-451B-86FF-502E6B9A481D}" type="parTrans" cxnId="{495D69A4-2896-4EC1-A47C-216DDE70D4C7}">
      <dgm:prSet/>
      <dgm:spPr/>
      <dgm:t>
        <a:bodyPr/>
        <a:lstStyle/>
        <a:p>
          <a:endParaRPr lang="nl-NL"/>
        </a:p>
      </dgm:t>
    </dgm:pt>
    <dgm:pt modelId="{E9FA9C23-FE02-482D-92F0-483A179848A2}" type="sibTrans" cxnId="{495D69A4-2896-4EC1-A47C-216DDE70D4C7}">
      <dgm:prSet/>
      <dgm:spPr/>
      <dgm:t>
        <a:bodyPr/>
        <a:lstStyle/>
        <a:p>
          <a:endParaRPr lang="nl-NL"/>
        </a:p>
      </dgm:t>
    </dgm:pt>
    <dgm:pt modelId="{D7758F9E-6576-4F69-9B29-90B0E77CCEB2}">
      <dgm:prSet phldrT="[Tekst]"/>
      <dgm:spPr/>
      <dgm:t>
        <a:bodyPr/>
        <a:lstStyle/>
        <a:p>
          <a:r>
            <a:rPr lang="nl-NL" dirty="0" err="1"/>
            <a:t>Being</a:t>
          </a:r>
          <a:r>
            <a:rPr lang="nl-NL" dirty="0"/>
            <a:t> a </a:t>
          </a:r>
          <a:r>
            <a:rPr lang="nl-NL" dirty="0" err="1"/>
            <a:t>citizen</a:t>
          </a:r>
          <a:endParaRPr lang="nl-NL" dirty="0"/>
        </a:p>
      </dgm:t>
    </dgm:pt>
    <dgm:pt modelId="{1CD177B5-97A3-440B-8022-C2E9BC2A95C8}" type="parTrans" cxnId="{53638B09-843A-487F-96FD-0384817E2C72}">
      <dgm:prSet/>
      <dgm:spPr/>
      <dgm:t>
        <a:bodyPr/>
        <a:lstStyle/>
        <a:p>
          <a:endParaRPr lang="nl-NL"/>
        </a:p>
      </dgm:t>
    </dgm:pt>
    <dgm:pt modelId="{A5358320-BFF3-4A23-BEB9-D5D543C41CB6}" type="sibTrans" cxnId="{53638B09-843A-487F-96FD-0384817E2C72}">
      <dgm:prSet/>
      <dgm:spPr/>
      <dgm:t>
        <a:bodyPr/>
        <a:lstStyle/>
        <a:p>
          <a:endParaRPr lang="nl-NL"/>
        </a:p>
      </dgm:t>
    </dgm:pt>
    <dgm:pt modelId="{07A4DF31-BF18-4D74-B874-17E464C6DAD1}" type="pres">
      <dgm:prSet presAssocID="{7C19C3A3-FCF1-4DF2-AEC4-717A9D352A2B}" presName="theList" presStyleCnt="0">
        <dgm:presLayoutVars>
          <dgm:dir/>
          <dgm:animLvl val="lvl"/>
          <dgm:resizeHandles val="exact"/>
        </dgm:presLayoutVars>
      </dgm:prSet>
      <dgm:spPr/>
    </dgm:pt>
    <dgm:pt modelId="{FFCCE11F-1882-4AD8-8CB6-014AD11973A8}" type="pres">
      <dgm:prSet presAssocID="{6D5CA9A2-FF27-4F70-835B-71A416525202}" presName="compNode" presStyleCnt="0"/>
      <dgm:spPr/>
    </dgm:pt>
    <dgm:pt modelId="{05B8C3E8-A3B2-4E0C-8A3E-B3245875E464}" type="pres">
      <dgm:prSet presAssocID="{6D5CA9A2-FF27-4F70-835B-71A416525202}" presName="aNode" presStyleLbl="bgShp" presStyleIdx="0" presStyleCnt="3"/>
      <dgm:spPr/>
    </dgm:pt>
    <dgm:pt modelId="{4F778D9F-39E4-4076-BAA8-527CDDCF76F4}" type="pres">
      <dgm:prSet presAssocID="{6D5CA9A2-FF27-4F70-835B-71A416525202}" presName="textNode" presStyleLbl="bgShp" presStyleIdx="0" presStyleCnt="3"/>
      <dgm:spPr/>
    </dgm:pt>
    <dgm:pt modelId="{D981659B-638B-4665-B186-9352EDB79747}" type="pres">
      <dgm:prSet presAssocID="{6D5CA9A2-FF27-4F70-835B-71A416525202}" presName="compChildNode" presStyleCnt="0"/>
      <dgm:spPr/>
    </dgm:pt>
    <dgm:pt modelId="{62A05269-9A17-4D9C-B87B-734FF6F10CD5}" type="pres">
      <dgm:prSet presAssocID="{6D5CA9A2-FF27-4F70-835B-71A416525202}" presName="theInnerList" presStyleCnt="0"/>
      <dgm:spPr/>
    </dgm:pt>
    <dgm:pt modelId="{C5023BC2-960A-4504-B601-19609B225C5C}" type="pres">
      <dgm:prSet presAssocID="{45BB9C3E-2B52-45CC-A76E-1A6BE00DD49E}" presName="childNode" presStyleLbl="node1" presStyleIdx="0" presStyleCnt="6">
        <dgm:presLayoutVars>
          <dgm:bulletEnabled val="1"/>
        </dgm:presLayoutVars>
      </dgm:prSet>
      <dgm:spPr/>
    </dgm:pt>
    <dgm:pt modelId="{5BC073AA-2260-463C-8A13-A721DA2851DF}" type="pres">
      <dgm:prSet presAssocID="{45BB9C3E-2B52-45CC-A76E-1A6BE00DD49E}" presName="aSpace2" presStyleCnt="0"/>
      <dgm:spPr/>
    </dgm:pt>
    <dgm:pt modelId="{DBCEBBA8-EEE8-4956-97F7-11E42CBF0485}" type="pres">
      <dgm:prSet presAssocID="{AE28E902-5A3A-4229-9AA5-4530545363AE}" presName="childNode" presStyleLbl="node1" presStyleIdx="1" presStyleCnt="6">
        <dgm:presLayoutVars>
          <dgm:bulletEnabled val="1"/>
        </dgm:presLayoutVars>
      </dgm:prSet>
      <dgm:spPr/>
    </dgm:pt>
    <dgm:pt modelId="{F7158BCB-7BEE-466A-BD97-A872876B2135}" type="pres">
      <dgm:prSet presAssocID="{6D5CA9A2-FF27-4F70-835B-71A416525202}" presName="aSpace" presStyleCnt="0"/>
      <dgm:spPr/>
    </dgm:pt>
    <dgm:pt modelId="{911D3A56-0D0B-43D3-B02D-FFEEBCFC1806}" type="pres">
      <dgm:prSet presAssocID="{1355A5CD-2839-4D16-8A20-60751E77F2E5}" presName="compNode" presStyleCnt="0"/>
      <dgm:spPr/>
    </dgm:pt>
    <dgm:pt modelId="{43A0ED6F-0E40-4322-A9E0-B7EFC7371188}" type="pres">
      <dgm:prSet presAssocID="{1355A5CD-2839-4D16-8A20-60751E77F2E5}" presName="aNode" presStyleLbl="bgShp" presStyleIdx="1" presStyleCnt="3"/>
      <dgm:spPr/>
    </dgm:pt>
    <dgm:pt modelId="{64DAC662-FB33-4FDC-B339-E9996E06B117}" type="pres">
      <dgm:prSet presAssocID="{1355A5CD-2839-4D16-8A20-60751E77F2E5}" presName="textNode" presStyleLbl="bgShp" presStyleIdx="1" presStyleCnt="3"/>
      <dgm:spPr/>
    </dgm:pt>
    <dgm:pt modelId="{96D06A7C-94B9-46B8-8648-DF31654FF5EB}" type="pres">
      <dgm:prSet presAssocID="{1355A5CD-2839-4D16-8A20-60751E77F2E5}" presName="compChildNode" presStyleCnt="0"/>
      <dgm:spPr/>
    </dgm:pt>
    <dgm:pt modelId="{C963AFAA-96FA-4624-B1A9-5CFC9A8F55CC}" type="pres">
      <dgm:prSet presAssocID="{1355A5CD-2839-4D16-8A20-60751E77F2E5}" presName="theInnerList" presStyleCnt="0"/>
      <dgm:spPr/>
    </dgm:pt>
    <dgm:pt modelId="{D9CD92CA-08D8-4043-A9BD-ECA51E7B6170}" type="pres">
      <dgm:prSet presAssocID="{2FDE903B-BA79-4B00-B03D-664960011422}" presName="childNode" presStyleLbl="node1" presStyleIdx="2" presStyleCnt="6">
        <dgm:presLayoutVars>
          <dgm:bulletEnabled val="1"/>
        </dgm:presLayoutVars>
      </dgm:prSet>
      <dgm:spPr/>
    </dgm:pt>
    <dgm:pt modelId="{589C900F-9E48-4B03-9C9A-CF66847316F7}" type="pres">
      <dgm:prSet presAssocID="{2FDE903B-BA79-4B00-B03D-664960011422}" presName="aSpace2" presStyleCnt="0"/>
      <dgm:spPr/>
    </dgm:pt>
    <dgm:pt modelId="{B8EF2DA7-E4CD-44BE-BCEF-8A719AFD73C6}" type="pres">
      <dgm:prSet presAssocID="{4726E6F2-3AD4-4539-BBF6-4537F81EBE74}" presName="childNode" presStyleLbl="node1" presStyleIdx="3" presStyleCnt="6">
        <dgm:presLayoutVars>
          <dgm:bulletEnabled val="1"/>
        </dgm:presLayoutVars>
      </dgm:prSet>
      <dgm:spPr/>
    </dgm:pt>
    <dgm:pt modelId="{C26913A6-F748-4C6B-9D42-0E0C65B1F354}" type="pres">
      <dgm:prSet presAssocID="{1355A5CD-2839-4D16-8A20-60751E77F2E5}" presName="aSpace" presStyleCnt="0"/>
      <dgm:spPr/>
    </dgm:pt>
    <dgm:pt modelId="{3F6D9DD5-3F6A-4064-8C7F-49FF840823A0}" type="pres">
      <dgm:prSet presAssocID="{E81BCC40-9411-4E84-8A44-81736255FE70}" presName="compNode" presStyleCnt="0"/>
      <dgm:spPr/>
    </dgm:pt>
    <dgm:pt modelId="{0BB2451A-B026-4CFA-9CD0-67CB9F35EED8}" type="pres">
      <dgm:prSet presAssocID="{E81BCC40-9411-4E84-8A44-81736255FE70}" presName="aNode" presStyleLbl="bgShp" presStyleIdx="2" presStyleCnt="3"/>
      <dgm:spPr/>
    </dgm:pt>
    <dgm:pt modelId="{7AB2725E-A90E-44B1-9B21-C8949D6248C6}" type="pres">
      <dgm:prSet presAssocID="{E81BCC40-9411-4E84-8A44-81736255FE70}" presName="textNode" presStyleLbl="bgShp" presStyleIdx="2" presStyleCnt="3"/>
      <dgm:spPr/>
    </dgm:pt>
    <dgm:pt modelId="{E623D3F2-11C2-4B22-90B7-B5E286A98C6E}" type="pres">
      <dgm:prSet presAssocID="{E81BCC40-9411-4E84-8A44-81736255FE70}" presName="compChildNode" presStyleCnt="0"/>
      <dgm:spPr/>
    </dgm:pt>
    <dgm:pt modelId="{4BDD07D3-F3B0-4329-A93B-877AFAD0FBAC}" type="pres">
      <dgm:prSet presAssocID="{E81BCC40-9411-4E84-8A44-81736255FE70}" presName="theInnerList" presStyleCnt="0"/>
      <dgm:spPr/>
    </dgm:pt>
    <dgm:pt modelId="{66589CDC-9A02-4580-BF89-16C010A1EF13}" type="pres">
      <dgm:prSet presAssocID="{09C578B2-8DCF-4ACB-A8BF-FCBA9281DCB2}" presName="childNode" presStyleLbl="node1" presStyleIdx="4" presStyleCnt="6">
        <dgm:presLayoutVars>
          <dgm:bulletEnabled val="1"/>
        </dgm:presLayoutVars>
      </dgm:prSet>
      <dgm:spPr/>
    </dgm:pt>
    <dgm:pt modelId="{02BC0505-3CD7-41C1-A55F-0DB69D196608}" type="pres">
      <dgm:prSet presAssocID="{09C578B2-8DCF-4ACB-A8BF-FCBA9281DCB2}" presName="aSpace2" presStyleCnt="0"/>
      <dgm:spPr/>
    </dgm:pt>
    <dgm:pt modelId="{8069600B-BA6F-46CF-80D2-BFC8C124FC36}" type="pres">
      <dgm:prSet presAssocID="{D7758F9E-6576-4F69-9B29-90B0E77CCEB2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3638B09-843A-487F-96FD-0384817E2C72}" srcId="{E81BCC40-9411-4E84-8A44-81736255FE70}" destId="{D7758F9E-6576-4F69-9B29-90B0E77CCEB2}" srcOrd="1" destOrd="0" parTransId="{1CD177B5-97A3-440B-8022-C2E9BC2A95C8}" sibTransId="{A5358320-BFF3-4A23-BEB9-D5D543C41CB6}"/>
    <dgm:cxn modelId="{9DFD5915-6B3E-41F1-B61F-69CA52EC4DB5}" srcId="{6D5CA9A2-FF27-4F70-835B-71A416525202}" destId="{45BB9C3E-2B52-45CC-A76E-1A6BE00DD49E}" srcOrd="0" destOrd="0" parTransId="{36FDF506-4F2C-479F-9731-02C6B59F6BC0}" sibTransId="{E8C02F43-5455-4AC1-A23F-3E95C964C824}"/>
    <dgm:cxn modelId="{91B0C418-96BE-458E-A586-5572D6021862}" type="presOf" srcId="{1355A5CD-2839-4D16-8A20-60751E77F2E5}" destId="{43A0ED6F-0E40-4322-A9E0-B7EFC7371188}" srcOrd="0" destOrd="0" presId="urn:microsoft.com/office/officeart/2005/8/layout/lProcess2"/>
    <dgm:cxn modelId="{7D09AC1A-6FFB-4BC8-AE57-3E2B0847DE97}" type="presOf" srcId="{4726E6F2-3AD4-4539-BBF6-4537F81EBE74}" destId="{B8EF2DA7-E4CD-44BE-BCEF-8A719AFD73C6}" srcOrd="0" destOrd="0" presId="urn:microsoft.com/office/officeart/2005/8/layout/lProcess2"/>
    <dgm:cxn modelId="{5C7EE828-CBD0-4702-A252-41CFB1191F9A}" type="presOf" srcId="{09C578B2-8DCF-4ACB-A8BF-FCBA9281DCB2}" destId="{66589CDC-9A02-4580-BF89-16C010A1EF13}" srcOrd="0" destOrd="0" presId="urn:microsoft.com/office/officeart/2005/8/layout/lProcess2"/>
    <dgm:cxn modelId="{A025205B-8195-4AA2-AE3E-8654914F5596}" srcId="{7C19C3A3-FCF1-4DF2-AEC4-717A9D352A2B}" destId="{E81BCC40-9411-4E84-8A44-81736255FE70}" srcOrd="2" destOrd="0" parTransId="{84A8729F-E547-468F-B9FB-F9A7300A0F1E}" sibTransId="{19F62F94-D5D0-4257-9B27-5DF8955862A1}"/>
    <dgm:cxn modelId="{9E270668-9C5C-4A2A-B1C2-7F6921C1AEAB}" srcId="{6D5CA9A2-FF27-4F70-835B-71A416525202}" destId="{AE28E902-5A3A-4229-9AA5-4530545363AE}" srcOrd="1" destOrd="0" parTransId="{7488E7A4-EB40-4DEC-B50C-3B74FD459E6D}" sibTransId="{2930C52D-D960-4069-99CE-1104B16EED1F}"/>
    <dgm:cxn modelId="{49633257-6784-4E67-AD58-3247EA5F3DD2}" type="presOf" srcId="{6D5CA9A2-FF27-4F70-835B-71A416525202}" destId="{05B8C3E8-A3B2-4E0C-8A3E-B3245875E464}" srcOrd="0" destOrd="0" presId="urn:microsoft.com/office/officeart/2005/8/layout/lProcess2"/>
    <dgm:cxn modelId="{B95A6958-D5F4-45C0-BF9C-1A39E5C3A426}" type="presOf" srcId="{E81BCC40-9411-4E84-8A44-81736255FE70}" destId="{7AB2725E-A90E-44B1-9B21-C8949D6248C6}" srcOrd="1" destOrd="0" presId="urn:microsoft.com/office/officeart/2005/8/layout/lProcess2"/>
    <dgm:cxn modelId="{CF92067E-7A98-4F4E-A2BF-4DBD59C08776}" type="presOf" srcId="{2FDE903B-BA79-4B00-B03D-664960011422}" destId="{D9CD92CA-08D8-4043-A9BD-ECA51E7B6170}" srcOrd="0" destOrd="0" presId="urn:microsoft.com/office/officeart/2005/8/layout/lProcess2"/>
    <dgm:cxn modelId="{E03D668E-4B90-4F23-9735-3A62C4081F2F}" srcId="{1355A5CD-2839-4D16-8A20-60751E77F2E5}" destId="{4726E6F2-3AD4-4539-BBF6-4537F81EBE74}" srcOrd="1" destOrd="0" parTransId="{2A7610E5-8218-4130-BE10-EBF116421C1B}" sibTransId="{F3AD6CB2-0F24-4B22-A746-BA6B76C12D29}"/>
    <dgm:cxn modelId="{495D69A4-2896-4EC1-A47C-216DDE70D4C7}" srcId="{E81BCC40-9411-4E84-8A44-81736255FE70}" destId="{09C578B2-8DCF-4ACB-A8BF-FCBA9281DCB2}" srcOrd="0" destOrd="0" parTransId="{1599E3CA-BAAA-451B-86FF-502E6B9A481D}" sibTransId="{E9FA9C23-FE02-482D-92F0-483A179848A2}"/>
    <dgm:cxn modelId="{718B77AB-4244-47C6-BA39-1BE894A4D78E}" type="presOf" srcId="{1355A5CD-2839-4D16-8A20-60751E77F2E5}" destId="{64DAC662-FB33-4FDC-B339-E9996E06B117}" srcOrd="1" destOrd="0" presId="urn:microsoft.com/office/officeart/2005/8/layout/lProcess2"/>
    <dgm:cxn modelId="{994679B5-1703-4B4D-903B-C4CFB7153C8C}" type="presOf" srcId="{6D5CA9A2-FF27-4F70-835B-71A416525202}" destId="{4F778D9F-39E4-4076-BAA8-527CDDCF76F4}" srcOrd="1" destOrd="0" presId="urn:microsoft.com/office/officeart/2005/8/layout/lProcess2"/>
    <dgm:cxn modelId="{A0D841B6-9B58-49A5-9452-9D07F8F95A1E}" type="presOf" srcId="{AE28E902-5A3A-4229-9AA5-4530545363AE}" destId="{DBCEBBA8-EEE8-4956-97F7-11E42CBF0485}" srcOrd="0" destOrd="0" presId="urn:microsoft.com/office/officeart/2005/8/layout/lProcess2"/>
    <dgm:cxn modelId="{073691BE-83AD-45BE-9CE9-E609BA003EAF}" srcId="{1355A5CD-2839-4D16-8A20-60751E77F2E5}" destId="{2FDE903B-BA79-4B00-B03D-664960011422}" srcOrd="0" destOrd="0" parTransId="{F87FC840-6570-4DD8-A5CC-79078CC249F8}" sibTransId="{83C6526D-11B6-4588-8FB6-0E7C1FC68907}"/>
    <dgm:cxn modelId="{B147C1D1-4B69-4600-B4A6-36054C9E34DB}" type="presOf" srcId="{7C19C3A3-FCF1-4DF2-AEC4-717A9D352A2B}" destId="{07A4DF31-BF18-4D74-B874-17E464C6DAD1}" srcOrd="0" destOrd="0" presId="urn:microsoft.com/office/officeart/2005/8/layout/lProcess2"/>
    <dgm:cxn modelId="{B6EF21D2-0326-45A3-BD2B-C07FEEA4353B}" type="presOf" srcId="{D7758F9E-6576-4F69-9B29-90B0E77CCEB2}" destId="{8069600B-BA6F-46CF-80D2-BFC8C124FC36}" srcOrd="0" destOrd="0" presId="urn:microsoft.com/office/officeart/2005/8/layout/lProcess2"/>
    <dgm:cxn modelId="{7D8F49D6-B25D-46A5-AF7F-F862C4E9455B}" type="presOf" srcId="{E81BCC40-9411-4E84-8A44-81736255FE70}" destId="{0BB2451A-B026-4CFA-9CD0-67CB9F35EED8}" srcOrd="0" destOrd="0" presId="urn:microsoft.com/office/officeart/2005/8/layout/lProcess2"/>
    <dgm:cxn modelId="{C29FEBE2-D598-4B85-A444-BB65D6F285BD}" srcId="{7C19C3A3-FCF1-4DF2-AEC4-717A9D352A2B}" destId="{6D5CA9A2-FF27-4F70-835B-71A416525202}" srcOrd="0" destOrd="0" parTransId="{53ACF820-6829-4ACF-8ED7-1A37C6804A6C}" sibTransId="{F17F57B1-E321-40DD-997A-45F9997D49E6}"/>
    <dgm:cxn modelId="{64B23EFD-5D9A-41D6-BEFD-1681A431A595}" srcId="{7C19C3A3-FCF1-4DF2-AEC4-717A9D352A2B}" destId="{1355A5CD-2839-4D16-8A20-60751E77F2E5}" srcOrd="1" destOrd="0" parTransId="{0A960E04-3ADB-44BE-80D3-8ED322D2FB73}" sibTransId="{45E7D7A3-6BE1-4A9A-90B0-3E4E591D7A14}"/>
    <dgm:cxn modelId="{0393CCFF-EB5F-4024-8A8B-FC594D2D97BC}" type="presOf" srcId="{45BB9C3E-2B52-45CC-A76E-1A6BE00DD49E}" destId="{C5023BC2-960A-4504-B601-19609B225C5C}" srcOrd="0" destOrd="0" presId="urn:microsoft.com/office/officeart/2005/8/layout/lProcess2"/>
    <dgm:cxn modelId="{C46C7F3A-4028-4A9A-93D0-EBAF78F97C47}" type="presParOf" srcId="{07A4DF31-BF18-4D74-B874-17E464C6DAD1}" destId="{FFCCE11F-1882-4AD8-8CB6-014AD11973A8}" srcOrd="0" destOrd="0" presId="urn:microsoft.com/office/officeart/2005/8/layout/lProcess2"/>
    <dgm:cxn modelId="{25FDBFE9-DBAF-4A91-9E92-F0D2B65FB1A3}" type="presParOf" srcId="{FFCCE11F-1882-4AD8-8CB6-014AD11973A8}" destId="{05B8C3E8-A3B2-4E0C-8A3E-B3245875E464}" srcOrd="0" destOrd="0" presId="urn:microsoft.com/office/officeart/2005/8/layout/lProcess2"/>
    <dgm:cxn modelId="{12D03A6D-0CE5-48C8-9CA8-9733D4DD938D}" type="presParOf" srcId="{FFCCE11F-1882-4AD8-8CB6-014AD11973A8}" destId="{4F778D9F-39E4-4076-BAA8-527CDDCF76F4}" srcOrd="1" destOrd="0" presId="urn:microsoft.com/office/officeart/2005/8/layout/lProcess2"/>
    <dgm:cxn modelId="{B3EAD879-C4F6-4F4E-810D-534488C7B100}" type="presParOf" srcId="{FFCCE11F-1882-4AD8-8CB6-014AD11973A8}" destId="{D981659B-638B-4665-B186-9352EDB79747}" srcOrd="2" destOrd="0" presId="urn:microsoft.com/office/officeart/2005/8/layout/lProcess2"/>
    <dgm:cxn modelId="{A770B64E-8D58-4582-9954-262C7BDC5355}" type="presParOf" srcId="{D981659B-638B-4665-B186-9352EDB79747}" destId="{62A05269-9A17-4D9C-B87B-734FF6F10CD5}" srcOrd="0" destOrd="0" presId="urn:microsoft.com/office/officeart/2005/8/layout/lProcess2"/>
    <dgm:cxn modelId="{69FB36D1-02C7-4108-AE93-DE21ABA6447D}" type="presParOf" srcId="{62A05269-9A17-4D9C-B87B-734FF6F10CD5}" destId="{C5023BC2-960A-4504-B601-19609B225C5C}" srcOrd="0" destOrd="0" presId="urn:microsoft.com/office/officeart/2005/8/layout/lProcess2"/>
    <dgm:cxn modelId="{B8D398FF-3CBC-47F6-8B75-9E0A8B6B5AB4}" type="presParOf" srcId="{62A05269-9A17-4D9C-B87B-734FF6F10CD5}" destId="{5BC073AA-2260-463C-8A13-A721DA2851DF}" srcOrd="1" destOrd="0" presId="urn:microsoft.com/office/officeart/2005/8/layout/lProcess2"/>
    <dgm:cxn modelId="{1B439D73-F5B3-4B28-A6B8-63251CD6870E}" type="presParOf" srcId="{62A05269-9A17-4D9C-B87B-734FF6F10CD5}" destId="{DBCEBBA8-EEE8-4956-97F7-11E42CBF0485}" srcOrd="2" destOrd="0" presId="urn:microsoft.com/office/officeart/2005/8/layout/lProcess2"/>
    <dgm:cxn modelId="{C6B7A96F-2617-4DD2-86E4-A2941F15EC0B}" type="presParOf" srcId="{07A4DF31-BF18-4D74-B874-17E464C6DAD1}" destId="{F7158BCB-7BEE-466A-BD97-A872876B2135}" srcOrd="1" destOrd="0" presId="urn:microsoft.com/office/officeart/2005/8/layout/lProcess2"/>
    <dgm:cxn modelId="{04CC8780-D6D7-48EC-BC73-461EED53029F}" type="presParOf" srcId="{07A4DF31-BF18-4D74-B874-17E464C6DAD1}" destId="{911D3A56-0D0B-43D3-B02D-FFEEBCFC1806}" srcOrd="2" destOrd="0" presId="urn:microsoft.com/office/officeart/2005/8/layout/lProcess2"/>
    <dgm:cxn modelId="{A7EF8EF8-971C-4FBB-BB2A-CCBFBF47DE9D}" type="presParOf" srcId="{911D3A56-0D0B-43D3-B02D-FFEEBCFC1806}" destId="{43A0ED6F-0E40-4322-A9E0-B7EFC7371188}" srcOrd="0" destOrd="0" presId="urn:microsoft.com/office/officeart/2005/8/layout/lProcess2"/>
    <dgm:cxn modelId="{A408E545-6FBC-4C0D-B60F-A8566B3864AE}" type="presParOf" srcId="{911D3A56-0D0B-43D3-B02D-FFEEBCFC1806}" destId="{64DAC662-FB33-4FDC-B339-E9996E06B117}" srcOrd="1" destOrd="0" presId="urn:microsoft.com/office/officeart/2005/8/layout/lProcess2"/>
    <dgm:cxn modelId="{CA115FB3-C7B7-4E6E-8F88-A66561193060}" type="presParOf" srcId="{911D3A56-0D0B-43D3-B02D-FFEEBCFC1806}" destId="{96D06A7C-94B9-46B8-8648-DF31654FF5EB}" srcOrd="2" destOrd="0" presId="urn:microsoft.com/office/officeart/2005/8/layout/lProcess2"/>
    <dgm:cxn modelId="{1A904C19-4315-43E7-92DE-B0704DA2AE56}" type="presParOf" srcId="{96D06A7C-94B9-46B8-8648-DF31654FF5EB}" destId="{C963AFAA-96FA-4624-B1A9-5CFC9A8F55CC}" srcOrd="0" destOrd="0" presId="urn:microsoft.com/office/officeart/2005/8/layout/lProcess2"/>
    <dgm:cxn modelId="{4BF0A6EA-F5D1-4551-8A9B-2CAD2087E7ED}" type="presParOf" srcId="{C963AFAA-96FA-4624-B1A9-5CFC9A8F55CC}" destId="{D9CD92CA-08D8-4043-A9BD-ECA51E7B6170}" srcOrd="0" destOrd="0" presId="urn:microsoft.com/office/officeart/2005/8/layout/lProcess2"/>
    <dgm:cxn modelId="{6C84B3D8-A0FA-4E58-977B-E602C3ED4799}" type="presParOf" srcId="{C963AFAA-96FA-4624-B1A9-5CFC9A8F55CC}" destId="{589C900F-9E48-4B03-9C9A-CF66847316F7}" srcOrd="1" destOrd="0" presId="urn:microsoft.com/office/officeart/2005/8/layout/lProcess2"/>
    <dgm:cxn modelId="{62C91860-0731-442B-99A9-F893197C8DF2}" type="presParOf" srcId="{C963AFAA-96FA-4624-B1A9-5CFC9A8F55CC}" destId="{B8EF2DA7-E4CD-44BE-BCEF-8A719AFD73C6}" srcOrd="2" destOrd="0" presId="urn:microsoft.com/office/officeart/2005/8/layout/lProcess2"/>
    <dgm:cxn modelId="{EE605CC4-B679-4C59-9042-815AB741CBDB}" type="presParOf" srcId="{07A4DF31-BF18-4D74-B874-17E464C6DAD1}" destId="{C26913A6-F748-4C6B-9D42-0E0C65B1F354}" srcOrd="3" destOrd="0" presId="urn:microsoft.com/office/officeart/2005/8/layout/lProcess2"/>
    <dgm:cxn modelId="{1AA569E7-856A-4351-BB2E-038BC89E7ECD}" type="presParOf" srcId="{07A4DF31-BF18-4D74-B874-17E464C6DAD1}" destId="{3F6D9DD5-3F6A-4064-8C7F-49FF840823A0}" srcOrd="4" destOrd="0" presId="urn:microsoft.com/office/officeart/2005/8/layout/lProcess2"/>
    <dgm:cxn modelId="{07B8AB2A-B7AC-4EF3-881D-F28BC81541EA}" type="presParOf" srcId="{3F6D9DD5-3F6A-4064-8C7F-49FF840823A0}" destId="{0BB2451A-B026-4CFA-9CD0-67CB9F35EED8}" srcOrd="0" destOrd="0" presId="urn:microsoft.com/office/officeart/2005/8/layout/lProcess2"/>
    <dgm:cxn modelId="{B6308506-CB6A-4073-BA96-82325F6103CD}" type="presParOf" srcId="{3F6D9DD5-3F6A-4064-8C7F-49FF840823A0}" destId="{7AB2725E-A90E-44B1-9B21-C8949D6248C6}" srcOrd="1" destOrd="0" presId="urn:microsoft.com/office/officeart/2005/8/layout/lProcess2"/>
    <dgm:cxn modelId="{8B12F87F-1690-40E3-85B1-89D60E82CF3F}" type="presParOf" srcId="{3F6D9DD5-3F6A-4064-8C7F-49FF840823A0}" destId="{E623D3F2-11C2-4B22-90B7-B5E286A98C6E}" srcOrd="2" destOrd="0" presId="urn:microsoft.com/office/officeart/2005/8/layout/lProcess2"/>
    <dgm:cxn modelId="{5E4A1431-4680-4AC3-BD7C-A918298AA12D}" type="presParOf" srcId="{E623D3F2-11C2-4B22-90B7-B5E286A98C6E}" destId="{4BDD07D3-F3B0-4329-A93B-877AFAD0FBAC}" srcOrd="0" destOrd="0" presId="urn:microsoft.com/office/officeart/2005/8/layout/lProcess2"/>
    <dgm:cxn modelId="{B511EB8F-80DC-4E1A-A0B5-1AD3DBA0AA1F}" type="presParOf" srcId="{4BDD07D3-F3B0-4329-A93B-877AFAD0FBAC}" destId="{66589CDC-9A02-4580-BF89-16C010A1EF13}" srcOrd="0" destOrd="0" presId="urn:microsoft.com/office/officeart/2005/8/layout/lProcess2"/>
    <dgm:cxn modelId="{5CB920CB-B9C2-44FD-8580-55C8F5EBEB81}" type="presParOf" srcId="{4BDD07D3-F3B0-4329-A93B-877AFAD0FBAC}" destId="{02BC0505-3CD7-41C1-A55F-0DB69D196608}" srcOrd="1" destOrd="0" presId="urn:microsoft.com/office/officeart/2005/8/layout/lProcess2"/>
    <dgm:cxn modelId="{08C6E45B-C554-411D-AE1C-8592814FBE9F}" type="presParOf" srcId="{4BDD07D3-F3B0-4329-A93B-877AFAD0FBAC}" destId="{8069600B-BA6F-46CF-80D2-BFC8C124FC3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E2D99-5AB3-4CAC-88B5-E7E87B051560}">
      <dsp:nvSpPr>
        <dsp:cNvPr id="0" name=""/>
        <dsp:cNvSpPr/>
      </dsp:nvSpPr>
      <dsp:spPr>
        <a:xfrm>
          <a:off x="790269" y="636171"/>
          <a:ext cx="1075473" cy="8643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800" kern="1200" dirty="0"/>
        </a:p>
      </dsp:txBody>
      <dsp:txXfrm>
        <a:off x="810160" y="656062"/>
        <a:ext cx="1035691" cy="639336"/>
      </dsp:txXfrm>
    </dsp:sp>
    <dsp:sp modelId="{E913C5E5-A9F9-43AE-A284-427955A3716F}">
      <dsp:nvSpPr>
        <dsp:cNvPr id="0" name=""/>
        <dsp:cNvSpPr/>
      </dsp:nvSpPr>
      <dsp:spPr>
        <a:xfrm>
          <a:off x="2367615" y="1428499"/>
          <a:ext cx="1798477" cy="1798477"/>
        </a:xfrm>
        <a:prstGeom prst="leftCircularArrow">
          <a:avLst>
            <a:gd name="adj1" fmla="val 6185"/>
            <a:gd name="adj2" fmla="val 820425"/>
            <a:gd name="adj3" fmla="val 2621483"/>
            <a:gd name="adj4" fmla="val 9050036"/>
            <a:gd name="adj5" fmla="val 721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D31D7-E962-401D-8D6D-BDA0E4E41734}">
      <dsp:nvSpPr>
        <dsp:cNvPr id="0" name=""/>
        <dsp:cNvSpPr/>
      </dsp:nvSpPr>
      <dsp:spPr>
        <a:xfrm>
          <a:off x="1722248" y="2038395"/>
          <a:ext cx="1729227" cy="6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Dementia </a:t>
          </a:r>
          <a:r>
            <a:rPr lang="nl-NL" sz="1400" kern="1200" dirty="0" err="1"/>
            <a:t>specific</a:t>
          </a:r>
          <a:r>
            <a:rPr lang="nl-NL" sz="1400" kern="1200" dirty="0"/>
            <a:t> -&gt; </a:t>
          </a:r>
          <a:r>
            <a:rPr lang="nl-NL" sz="1400" kern="1200" dirty="0" err="1"/>
            <a:t>Caring</a:t>
          </a:r>
          <a:r>
            <a:rPr lang="nl-NL" sz="1400" kern="1200" dirty="0"/>
            <a:t> community</a:t>
          </a:r>
        </a:p>
      </dsp:txBody>
      <dsp:txXfrm>
        <a:off x="1741838" y="2057985"/>
        <a:ext cx="1690047" cy="629668"/>
      </dsp:txXfrm>
    </dsp:sp>
    <dsp:sp modelId="{F39C0998-2AA1-41A2-A274-0C89857A7F0A}">
      <dsp:nvSpPr>
        <dsp:cNvPr id="0" name=""/>
        <dsp:cNvSpPr/>
      </dsp:nvSpPr>
      <dsp:spPr>
        <a:xfrm>
          <a:off x="3635103" y="1131520"/>
          <a:ext cx="1431996" cy="9507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800" kern="1200" dirty="0"/>
        </a:p>
      </dsp:txBody>
      <dsp:txXfrm>
        <a:off x="3656983" y="1357141"/>
        <a:ext cx="1388236" cy="703291"/>
      </dsp:txXfrm>
    </dsp:sp>
    <dsp:sp modelId="{A0B66456-0DD1-46CF-84C2-70FEBE354E20}">
      <dsp:nvSpPr>
        <dsp:cNvPr id="0" name=""/>
        <dsp:cNvSpPr/>
      </dsp:nvSpPr>
      <dsp:spPr>
        <a:xfrm>
          <a:off x="5158192" y="-261750"/>
          <a:ext cx="2973443" cy="2973443"/>
        </a:xfrm>
        <a:prstGeom prst="circularArrow">
          <a:avLst>
            <a:gd name="adj1" fmla="val 3741"/>
            <a:gd name="adj2" fmla="val 466884"/>
            <a:gd name="adj3" fmla="val 19606392"/>
            <a:gd name="adj4" fmla="val 12824298"/>
            <a:gd name="adj5" fmla="val 43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A7D81-DA36-4E79-95D3-EBE97736FEA7}">
      <dsp:nvSpPr>
        <dsp:cNvPr id="0" name=""/>
        <dsp:cNvSpPr/>
      </dsp:nvSpPr>
      <dsp:spPr>
        <a:xfrm>
          <a:off x="4488361" y="466177"/>
          <a:ext cx="2040872" cy="6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Dementia </a:t>
          </a:r>
          <a:r>
            <a:rPr lang="nl-NL" sz="1400" kern="1200" dirty="0" err="1"/>
            <a:t>inclusive</a:t>
          </a:r>
          <a:r>
            <a:rPr lang="nl-NL" sz="1400" kern="1200" dirty="0"/>
            <a:t> -&gt; </a:t>
          </a:r>
          <a:r>
            <a:rPr lang="nl-NL" sz="1400" kern="1200" dirty="0" err="1"/>
            <a:t>stimulating</a:t>
          </a:r>
          <a:r>
            <a:rPr lang="nl-NL" sz="1400" kern="1200" dirty="0"/>
            <a:t> community</a:t>
          </a:r>
        </a:p>
      </dsp:txBody>
      <dsp:txXfrm>
        <a:off x="4507951" y="485767"/>
        <a:ext cx="2001692" cy="629668"/>
      </dsp:txXfrm>
    </dsp:sp>
    <dsp:sp modelId="{9BCBAF54-ED41-4F1D-AC28-844A8C44ECFF}">
      <dsp:nvSpPr>
        <dsp:cNvPr id="0" name=""/>
        <dsp:cNvSpPr/>
      </dsp:nvSpPr>
      <dsp:spPr>
        <a:xfrm>
          <a:off x="7019246" y="1128114"/>
          <a:ext cx="2118154" cy="12447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800" kern="1200" dirty="0"/>
        </a:p>
      </dsp:txBody>
      <dsp:txXfrm>
        <a:off x="7047890" y="1156758"/>
        <a:ext cx="2060866" cy="920697"/>
      </dsp:txXfrm>
    </dsp:sp>
    <dsp:sp modelId="{BD72D6A7-0684-42CD-BA2E-55176C538E1F}">
      <dsp:nvSpPr>
        <dsp:cNvPr id="0" name=""/>
        <dsp:cNvSpPr/>
      </dsp:nvSpPr>
      <dsp:spPr>
        <a:xfrm>
          <a:off x="7779084" y="2422640"/>
          <a:ext cx="2203682" cy="719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Dementia engagement &amp; awareness -&gt; </a:t>
          </a:r>
          <a:r>
            <a:rPr lang="nl-NL" sz="1400" kern="1200" dirty="0" err="1"/>
            <a:t>activating</a:t>
          </a:r>
          <a:r>
            <a:rPr lang="nl-NL" sz="1400" kern="1200" dirty="0"/>
            <a:t> community</a:t>
          </a:r>
        </a:p>
      </dsp:txBody>
      <dsp:txXfrm>
        <a:off x="7800145" y="2443701"/>
        <a:ext cx="2161560" cy="676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8C3E8-A3B2-4E0C-8A3E-B3245875E464}">
      <dsp:nvSpPr>
        <dsp:cNvPr id="0" name=""/>
        <dsp:cNvSpPr/>
      </dsp:nvSpPr>
      <dsp:spPr>
        <a:xfrm>
          <a:off x="992" y="0"/>
          <a:ext cx="2579687" cy="4323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 err="1"/>
            <a:t>Caring</a:t>
          </a:r>
          <a:r>
            <a:rPr lang="nl-NL" sz="3600" kern="1200" dirty="0"/>
            <a:t> community</a:t>
          </a:r>
        </a:p>
      </dsp:txBody>
      <dsp:txXfrm>
        <a:off x="992" y="0"/>
        <a:ext cx="2579687" cy="1297109"/>
      </dsp:txXfrm>
    </dsp:sp>
    <dsp:sp modelId="{C5023BC2-960A-4504-B601-19609B225C5C}">
      <dsp:nvSpPr>
        <dsp:cNvPr id="0" name=""/>
        <dsp:cNvSpPr/>
      </dsp:nvSpPr>
      <dsp:spPr>
        <a:xfrm>
          <a:off x="258960" y="1298376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Having</a:t>
          </a:r>
          <a:r>
            <a:rPr lang="nl-NL" sz="2300" kern="1200" dirty="0"/>
            <a:t> contact, </a:t>
          </a:r>
          <a:r>
            <a:rPr lang="nl-NL" sz="2300" kern="1200" dirty="0" err="1"/>
            <a:t>solving</a:t>
          </a:r>
          <a:r>
            <a:rPr lang="nl-NL" sz="2300" kern="1200" dirty="0"/>
            <a:t> </a:t>
          </a:r>
          <a:r>
            <a:rPr lang="nl-NL" sz="2300" kern="1200" dirty="0" err="1"/>
            <a:t>problems</a:t>
          </a:r>
          <a:endParaRPr lang="nl-NL" sz="2300" kern="1200" dirty="0"/>
        </a:p>
      </dsp:txBody>
      <dsp:txXfrm>
        <a:off x="297143" y="1336559"/>
        <a:ext cx="1987383" cy="1227288"/>
      </dsp:txXfrm>
    </dsp:sp>
    <dsp:sp modelId="{DBCEBBA8-EEE8-4956-97F7-11E42CBF0485}">
      <dsp:nvSpPr>
        <dsp:cNvPr id="0" name=""/>
        <dsp:cNvSpPr/>
      </dsp:nvSpPr>
      <dsp:spPr>
        <a:xfrm>
          <a:off x="258960" y="2802592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Being</a:t>
          </a:r>
          <a:r>
            <a:rPr lang="nl-NL" sz="2300" kern="1200" dirty="0"/>
            <a:t> a </a:t>
          </a:r>
          <a:r>
            <a:rPr lang="nl-NL" sz="2300" kern="1200" dirty="0" err="1"/>
            <a:t>patient</a:t>
          </a:r>
          <a:endParaRPr lang="nl-NL" sz="2300" kern="1200" dirty="0"/>
        </a:p>
      </dsp:txBody>
      <dsp:txXfrm>
        <a:off x="297143" y="2840775"/>
        <a:ext cx="1987383" cy="1227288"/>
      </dsp:txXfrm>
    </dsp:sp>
    <dsp:sp modelId="{43A0ED6F-0E40-4322-A9E0-B7EFC7371188}">
      <dsp:nvSpPr>
        <dsp:cNvPr id="0" name=""/>
        <dsp:cNvSpPr/>
      </dsp:nvSpPr>
      <dsp:spPr>
        <a:xfrm>
          <a:off x="2774156" y="0"/>
          <a:ext cx="2579687" cy="4323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 err="1"/>
            <a:t>Stimulating</a:t>
          </a:r>
          <a:r>
            <a:rPr lang="nl-NL" sz="3600" kern="1200" dirty="0"/>
            <a:t> community</a:t>
          </a:r>
        </a:p>
      </dsp:txBody>
      <dsp:txXfrm>
        <a:off x="2774156" y="0"/>
        <a:ext cx="2579687" cy="1297109"/>
      </dsp:txXfrm>
    </dsp:sp>
    <dsp:sp modelId="{D9CD92CA-08D8-4043-A9BD-ECA51E7B6170}">
      <dsp:nvSpPr>
        <dsp:cNvPr id="0" name=""/>
        <dsp:cNvSpPr/>
      </dsp:nvSpPr>
      <dsp:spPr>
        <a:xfrm>
          <a:off x="3032125" y="1298376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Connect, </a:t>
          </a:r>
          <a:r>
            <a:rPr lang="nl-NL" sz="2300" kern="1200" dirty="0" err="1"/>
            <a:t>fun</a:t>
          </a:r>
          <a:r>
            <a:rPr lang="nl-NL" sz="2300" kern="1200" dirty="0"/>
            <a:t> </a:t>
          </a:r>
          <a:r>
            <a:rPr lang="nl-NL" sz="2300" kern="1200" dirty="0" err="1"/>
            <a:t>and</a:t>
          </a:r>
          <a:r>
            <a:rPr lang="nl-NL" sz="2300" kern="1200" dirty="0"/>
            <a:t> stress </a:t>
          </a:r>
          <a:r>
            <a:rPr lang="nl-NL" sz="2300" kern="1200" dirty="0" err="1"/>
            <a:t>reduction</a:t>
          </a:r>
          <a:endParaRPr lang="nl-NL" sz="2300" kern="1200" dirty="0"/>
        </a:p>
      </dsp:txBody>
      <dsp:txXfrm>
        <a:off x="3070308" y="1336559"/>
        <a:ext cx="1987383" cy="1227288"/>
      </dsp:txXfrm>
    </dsp:sp>
    <dsp:sp modelId="{B8EF2DA7-E4CD-44BE-BCEF-8A719AFD73C6}">
      <dsp:nvSpPr>
        <dsp:cNvPr id="0" name=""/>
        <dsp:cNvSpPr/>
      </dsp:nvSpPr>
      <dsp:spPr>
        <a:xfrm>
          <a:off x="3032125" y="2802592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Being</a:t>
          </a:r>
          <a:r>
            <a:rPr lang="nl-NL" sz="2300" kern="1200" dirty="0"/>
            <a:t> a member</a:t>
          </a:r>
        </a:p>
      </dsp:txBody>
      <dsp:txXfrm>
        <a:off x="3070308" y="2840775"/>
        <a:ext cx="1987383" cy="1227288"/>
      </dsp:txXfrm>
    </dsp:sp>
    <dsp:sp modelId="{0BB2451A-B026-4CFA-9CD0-67CB9F35EED8}">
      <dsp:nvSpPr>
        <dsp:cNvPr id="0" name=""/>
        <dsp:cNvSpPr/>
      </dsp:nvSpPr>
      <dsp:spPr>
        <a:xfrm>
          <a:off x="5547320" y="0"/>
          <a:ext cx="2579687" cy="4323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 err="1"/>
            <a:t>Activating</a:t>
          </a:r>
          <a:r>
            <a:rPr lang="nl-NL" sz="3600" kern="1200" dirty="0"/>
            <a:t> community</a:t>
          </a:r>
        </a:p>
      </dsp:txBody>
      <dsp:txXfrm>
        <a:off x="5547320" y="0"/>
        <a:ext cx="2579687" cy="1297109"/>
      </dsp:txXfrm>
    </dsp:sp>
    <dsp:sp modelId="{66589CDC-9A02-4580-BF89-16C010A1EF13}">
      <dsp:nvSpPr>
        <dsp:cNvPr id="0" name=""/>
        <dsp:cNvSpPr/>
      </dsp:nvSpPr>
      <dsp:spPr>
        <a:xfrm>
          <a:off x="5805289" y="1298376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Engage</a:t>
          </a:r>
          <a:r>
            <a:rPr lang="nl-NL" sz="2300" kern="1200" dirty="0"/>
            <a:t> </a:t>
          </a:r>
          <a:r>
            <a:rPr lang="nl-NL" sz="2300" kern="1200" dirty="0" err="1"/>
            <a:t>and</a:t>
          </a:r>
          <a:r>
            <a:rPr lang="nl-NL" sz="2300" kern="1200" dirty="0"/>
            <a:t> </a:t>
          </a:r>
          <a:r>
            <a:rPr lang="nl-NL" sz="2300" kern="1200" dirty="0" err="1"/>
            <a:t>initiate</a:t>
          </a:r>
          <a:r>
            <a:rPr lang="nl-NL" sz="2300" kern="1200" dirty="0"/>
            <a:t>  </a:t>
          </a:r>
        </a:p>
      </dsp:txBody>
      <dsp:txXfrm>
        <a:off x="5843472" y="1336559"/>
        <a:ext cx="1987383" cy="1227288"/>
      </dsp:txXfrm>
    </dsp:sp>
    <dsp:sp modelId="{8069600B-BA6F-46CF-80D2-BFC8C124FC36}">
      <dsp:nvSpPr>
        <dsp:cNvPr id="0" name=""/>
        <dsp:cNvSpPr/>
      </dsp:nvSpPr>
      <dsp:spPr>
        <a:xfrm>
          <a:off x="5805289" y="2802592"/>
          <a:ext cx="2063749" cy="1303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 err="1"/>
            <a:t>Being</a:t>
          </a:r>
          <a:r>
            <a:rPr lang="nl-NL" sz="2300" kern="1200" dirty="0"/>
            <a:t> a </a:t>
          </a:r>
          <a:r>
            <a:rPr lang="nl-NL" sz="2300" kern="1200" dirty="0" err="1"/>
            <a:t>citizen</a:t>
          </a:r>
          <a:endParaRPr lang="nl-NL" sz="2300" kern="1200" dirty="0"/>
        </a:p>
      </dsp:txBody>
      <dsp:txXfrm>
        <a:off x="5843472" y="2840775"/>
        <a:ext cx="1987383" cy="1227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092" cy="497365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5275" y="0"/>
            <a:ext cx="2971092" cy="497365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0385B810-4F98-4D08-A290-1BDA10EEB170}" type="datetimeFigureOut">
              <a:rPr lang="nl-NL" smtClean="0"/>
              <a:t>9-2-2023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6724"/>
            <a:ext cx="2971092" cy="497364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5275" y="9446724"/>
            <a:ext cx="2971092" cy="497364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95DE549F-C556-452B-9F37-CEABD3C24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271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284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7284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BBBF17B9-42CF-40BD-A8EE-6A163EF700B2}" type="datetimeFigureOut">
              <a:rPr lang="nl-NL" smtClean="0"/>
              <a:pPr/>
              <a:t>9-2-2023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4538"/>
            <a:ext cx="6635750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59"/>
          </a:xfrm>
          <a:prstGeom prst="rect">
            <a:avLst/>
          </a:prstGeom>
        </p:spPr>
        <p:txBody>
          <a:bodyPr vert="horz" lIns="92885" tIns="46442" rIns="92885" bIns="46442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5A329722-4CF0-4F22-A8E0-266E563B592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Dear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, </a:t>
            </a:r>
            <a:r>
              <a:rPr lang="nl-NL" dirty="0" err="1"/>
              <a:t>Welcome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. My name is Marjolein Thijssen </a:t>
            </a:r>
            <a:r>
              <a:rPr lang="nl-NL" dirty="0" err="1"/>
              <a:t>and</a:t>
            </a:r>
            <a:r>
              <a:rPr lang="nl-NL" dirty="0"/>
              <a:t> I </a:t>
            </a:r>
            <a:r>
              <a:rPr lang="nl-NL" dirty="0" err="1"/>
              <a:t>am</a:t>
            </a:r>
            <a:r>
              <a:rPr lang="nl-NL" dirty="0"/>
              <a:t> PhD </a:t>
            </a:r>
            <a:r>
              <a:rPr lang="nl-NL" dirty="0" err="1"/>
              <a:t>candidate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succesfactors</a:t>
            </a:r>
            <a:r>
              <a:rPr lang="nl-NL" dirty="0"/>
              <a:t> of dementia </a:t>
            </a:r>
            <a:r>
              <a:rPr lang="nl-NL" dirty="0" err="1"/>
              <a:t>friendly</a:t>
            </a:r>
            <a:r>
              <a:rPr lang="nl-NL" dirty="0"/>
              <a:t> </a:t>
            </a:r>
            <a:r>
              <a:rPr lang="nl-NL" dirty="0" err="1"/>
              <a:t>initiatives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societies</a:t>
            </a:r>
            <a:r>
              <a:rPr lang="nl-NL" dirty="0"/>
              <a:t>.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welcome</a:t>
            </a:r>
            <a:r>
              <a:rPr lang="nl-NL" dirty="0"/>
              <a:t> on </a:t>
            </a:r>
            <a:r>
              <a:rPr lang="nl-NL" dirty="0" err="1"/>
              <a:t>behalf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team.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Mentality is a collaborative project that studies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succcessfactors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dementiafriendly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initiatives.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phase A we developed realist program theories about the outcomes of dementia friendly initiatives, using literature review. In phase B we identified realist program theories about the development and sustainment of dementia friendly initiatives, using four Dutch best practice examples of dementia friendly communities. During Phase C these theories were implemented across multiple sites for testing theories, refinement and evaluating impact in the Netherlands.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77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84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732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47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64E17-989A-4539-B28D-4B373AEA13B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72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42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research </a:t>
            </a:r>
            <a:r>
              <a:rPr lang="nl-NL" dirty="0" err="1"/>
              <a:t>consists</a:t>
            </a:r>
            <a:r>
              <a:rPr lang="nl-NL" dirty="0"/>
              <a:t> in </a:t>
            </a:r>
            <a:r>
              <a:rPr lang="nl-NL" dirty="0" err="1"/>
              <a:t>three</a:t>
            </a:r>
            <a:r>
              <a:rPr lang="nl-NL" dirty="0"/>
              <a:t> </a:t>
            </a:r>
            <a:r>
              <a:rPr lang="nl-NL" dirty="0" err="1"/>
              <a:t>parts</a:t>
            </a:r>
            <a:r>
              <a:rPr lang="nl-NL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phase A we developed realist program theories about the outcomes of dementia friendly initiatives, using literature review. In phase B we identified realist program theories about the development and sustainment of dementia friendly initiatives, using four Dutch best practice examples of dementia friendly communities. During Phase C these theories were implemented across multiple sites for testing theories, refinement and evaluating impact in the Netherlands.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r>
              <a:rPr lang="nl-NL" dirty="0"/>
              <a:t>The realist approach, </a:t>
            </a:r>
            <a:r>
              <a:rPr lang="nl-NL" dirty="0" err="1"/>
              <a:t>illustrated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iceberg</a:t>
            </a:r>
            <a:r>
              <a:rPr lang="nl-NL" dirty="0"/>
              <a:t>- is </a:t>
            </a:r>
            <a:r>
              <a:rPr lang="en-US" sz="1200" dirty="0"/>
              <a:t>theory-driven approach Used to assess complex interventions and is Concerned with understanding the causal relation between context-mechanisms and outcomes.</a:t>
            </a:r>
          </a:p>
          <a:p>
            <a:r>
              <a:rPr lang="en-US" sz="1200" dirty="0"/>
              <a:t>Their vision on the success of complex interventions, such as dementia friendly initiatives is, what is hidden, matters the most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96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813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Care is </a:t>
            </a:r>
            <a:r>
              <a:rPr lang="nl-NL" dirty="0" err="1"/>
              <a:t>mosty</a:t>
            </a:r>
            <a:r>
              <a:rPr lang="nl-NL" dirty="0"/>
              <a:t> </a:t>
            </a:r>
            <a:r>
              <a:rPr lang="nl-NL" dirty="0" err="1"/>
              <a:t>initiated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sz="1200" dirty="0" err="1"/>
              <a:t>problems</a:t>
            </a:r>
            <a:r>
              <a:rPr lang="nl-NL" sz="1200" dirty="0"/>
              <a:t> or </a:t>
            </a:r>
            <a:r>
              <a:rPr lang="nl-NL" sz="1200" dirty="0" err="1"/>
              <a:t>symptoms</a:t>
            </a:r>
            <a:r>
              <a:rPr lang="nl-NL" sz="1200" dirty="0"/>
              <a:t> of dementia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368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87F54-7D5E-4048-A3A9-0174EA0A07D5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802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785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30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29722-4CF0-4F22-A8E0-266E563B592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94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Rechthoek 7"/>
          <p:cNvSpPr/>
          <p:nvPr userDrawn="1"/>
        </p:nvSpPr>
        <p:spPr>
          <a:xfrm>
            <a:off x="695333" y="594000"/>
            <a:ext cx="10800000" cy="4212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695333" y="5292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01" y="6264000"/>
            <a:ext cx="3235743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9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79307" y="6183340"/>
            <a:ext cx="11017360" cy="499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00" y="5940000"/>
            <a:ext cx="864000" cy="92924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367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9D7F63-6CCC-4D87-9CC3-474C5DC85E65}" type="datetimeFigureOut">
              <a:rPr lang="nl-NL" smtClean="0"/>
              <a:pPr/>
              <a:t>9-2-2023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D12A3-7225-45EF-B27C-1CFFF6DE2B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106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8EAB-40FE-4077-B0A4-917445B0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18DBB-2E06-40FE-82BE-A8E4F0B6B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AC6C5-7728-4A82-871A-1027B381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FA9F2-A12A-4150-8CCC-AC3312E0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C5AA7-9E00-4E03-9F93-0FC3125ADD50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3C7CE-18F6-4A7A-A1F1-E8BE5E29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40D2D-68EF-433E-AF52-2859C00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F22D-E414-4FB3-A7FC-6ECC665ED7C4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159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4619D7-D388-4B18-B33B-F3DEB5B271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5B89544-7B02-4F99-888F-4EEA31134B02}"/>
              </a:ext>
            </a:extLst>
          </p:cNvPr>
          <p:cNvSpPr/>
          <p:nvPr userDrawn="1"/>
        </p:nvSpPr>
        <p:spPr>
          <a:xfrm>
            <a:off x="696385" y="593726"/>
            <a:ext cx="10799233" cy="4213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C441E78-0CFC-46E4-8DB7-D305F0968641}"/>
              </a:ext>
            </a:extLst>
          </p:cNvPr>
          <p:cNvSpPr/>
          <p:nvPr userDrawn="1"/>
        </p:nvSpPr>
        <p:spPr>
          <a:xfrm>
            <a:off x="696385" y="5292726"/>
            <a:ext cx="10799233" cy="9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pic>
        <p:nvPicPr>
          <p:cNvPr id="8" name="A 1" descr="logo RAC NL Radboudumc.png">
            <a:extLst>
              <a:ext uri="{FF2B5EF4-FFF2-40B4-BE49-F238E27FC236}">
                <a16:creationId xmlns:a16="http://schemas.microsoft.com/office/drawing/2014/main" id="{4EBD2E95-79FB-4AB9-AC02-0BB1DCF65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>
            <a:fillRect/>
          </a:stretch>
        </p:blipFill>
        <p:spPr bwMode="auto">
          <a:xfrm>
            <a:off x="7727951" y="5897563"/>
            <a:ext cx="355176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2488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4225019-7405-4F46-9710-F5F186E6FF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pic>
        <p:nvPicPr>
          <p:cNvPr id="6" name="A 1" descr="logo RAC NL Radboudumc.png">
            <a:extLst>
              <a:ext uri="{FF2B5EF4-FFF2-40B4-BE49-F238E27FC236}">
                <a16:creationId xmlns:a16="http://schemas.microsoft.com/office/drawing/2014/main" id="{3EDB3CC1-9136-4ED3-8986-471CBD1C2C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>
            <a:fillRect/>
          </a:stretch>
        </p:blipFill>
        <p:spPr bwMode="auto">
          <a:xfrm>
            <a:off x="7727951" y="5897563"/>
            <a:ext cx="355176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2B80731-F05C-4275-9A8E-112DDC991541}"/>
              </a:ext>
            </a:extLst>
          </p:cNvPr>
          <p:cNvSpPr/>
          <p:nvPr userDrawn="1"/>
        </p:nvSpPr>
        <p:spPr>
          <a:xfrm>
            <a:off x="696385" y="5292726"/>
            <a:ext cx="10799233" cy="9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82F06FE-4957-4060-81F3-71386899EEBD}"/>
              </a:ext>
            </a:extLst>
          </p:cNvPr>
          <p:cNvSpPr/>
          <p:nvPr userDrawn="1"/>
        </p:nvSpPr>
        <p:spPr>
          <a:xfrm>
            <a:off x="696385" y="593725"/>
            <a:ext cx="10799233" cy="5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472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73AD4DF-4A3F-4E87-9A36-0E7A1B031DF2}"/>
              </a:ext>
            </a:extLst>
          </p:cNvPr>
          <p:cNvSpPr/>
          <p:nvPr userDrawn="1"/>
        </p:nvSpPr>
        <p:spPr>
          <a:xfrm>
            <a:off x="9552518" y="6308726"/>
            <a:ext cx="1631949" cy="2889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pic>
        <p:nvPicPr>
          <p:cNvPr id="5" name="A 1" descr="logo RAC NL Radboudumc.png">
            <a:extLst>
              <a:ext uri="{FF2B5EF4-FFF2-40B4-BE49-F238E27FC236}">
                <a16:creationId xmlns:a16="http://schemas.microsoft.com/office/drawing/2014/main" id="{DDEA79BA-84DD-4279-9594-6C80C50911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>
            <a:fillRect/>
          </a:stretch>
        </p:blipFill>
        <p:spPr bwMode="auto">
          <a:xfrm>
            <a:off x="9552518" y="6281738"/>
            <a:ext cx="163194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35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696000" y="1650209"/>
            <a:ext cx="108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935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6196800" y="1652400"/>
            <a:ext cx="5299867" cy="41256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noProof="0"/>
              <a:t>Klik op het pictogram als u een grafiek wilt toevoegen</a:t>
            </a:r>
            <a:endParaRPr lang="nl-NL" noProof="0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001"/>
            <a:ext cx="5385600" cy="41249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600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400"/>
            <a:ext cx="5385600" cy="4125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196800" y="1652400"/>
            <a:ext cx="5299867" cy="41256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9113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1652400"/>
            <a:ext cx="10801333" cy="41256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6813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8000" y="1003462"/>
            <a:ext cx="9936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27387" y="1650209"/>
            <a:ext cx="9936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695333" y="5292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1128001" y="4078255"/>
            <a:ext cx="7128209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01" y="6264000"/>
            <a:ext cx="3235743" cy="302400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696000" y="594000"/>
            <a:ext cx="108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0193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592932"/>
            <a:ext cx="10801333" cy="5185069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2866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4">
            <a:extLst>
              <a:ext uri="{FF2B5EF4-FFF2-40B4-BE49-F238E27FC236}">
                <a16:creationId xmlns:a16="http://schemas.microsoft.com/office/drawing/2014/main" id="{963CDEFF-A788-46E5-956D-091F9BB4FD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823200" y="6264276"/>
            <a:ext cx="3236384" cy="301625"/>
            <a:chOff x="5867400" y="6264275"/>
            <a:chExt cx="2427288" cy="301626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D0937164-63B9-46BE-B196-2B7ED2FF25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6"/>
            </a:xfrm>
            <a:custGeom>
              <a:avLst/>
              <a:gdLst>
                <a:gd name="T0" fmla="*/ 2147483646 w 407"/>
                <a:gd name="T1" fmla="*/ 2147483646 h 463"/>
                <a:gd name="T2" fmla="*/ 2147483646 w 407"/>
                <a:gd name="T3" fmla="*/ 2147483646 h 463"/>
                <a:gd name="T4" fmla="*/ 2147483646 w 407"/>
                <a:gd name="T5" fmla="*/ 2147483646 h 463"/>
                <a:gd name="T6" fmla="*/ 2147483646 w 407"/>
                <a:gd name="T7" fmla="*/ 2147483646 h 463"/>
                <a:gd name="T8" fmla="*/ 2147483646 w 407"/>
                <a:gd name="T9" fmla="*/ 0 h 463"/>
                <a:gd name="T10" fmla="*/ 2147483646 w 407"/>
                <a:gd name="T11" fmla="*/ 0 h 463"/>
                <a:gd name="T12" fmla="*/ 0 w 407"/>
                <a:gd name="T13" fmla="*/ 2147483646 h 463"/>
                <a:gd name="T14" fmla="*/ 0 w 407"/>
                <a:gd name="T15" fmla="*/ 2147483646 h 463"/>
                <a:gd name="T16" fmla="*/ 2147483646 w 407"/>
                <a:gd name="T17" fmla="*/ 2147483646 h 463"/>
                <a:gd name="T18" fmla="*/ 2147483646 w 407"/>
                <a:gd name="T19" fmla="*/ 2147483646 h 463"/>
                <a:gd name="T20" fmla="*/ 2147483646 w 407"/>
                <a:gd name="T21" fmla="*/ 2147483646 h 463"/>
                <a:gd name="T22" fmla="*/ 2147483646 w 407"/>
                <a:gd name="T23" fmla="*/ 2147483646 h 463"/>
                <a:gd name="T24" fmla="*/ 0 w 407"/>
                <a:gd name="T25" fmla="*/ 2147483646 h 463"/>
                <a:gd name="T26" fmla="*/ 0 w 407"/>
                <a:gd name="T27" fmla="*/ 2147483646 h 463"/>
                <a:gd name="T28" fmla="*/ 2147483646 w 407"/>
                <a:gd name="T29" fmla="*/ 2147483646 h 463"/>
                <a:gd name="T30" fmla="*/ 2147483646 w 407"/>
                <a:gd name="T31" fmla="*/ 2147483646 h 463"/>
                <a:gd name="T32" fmla="*/ 2147483646 w 407"/>
                <a:gd name="T33" fmla="*/ 2147483646 h 463"/>
                <a:gd name="T34" fmla="*/ 2147483646 w 407"/>
                <a:gd name="T35" fmla="*/ 2147483646 h 463"/>
                <a:gd name="T36" fmla="*/ 2147483646 w 407"/>
                <a:gd name="T37" fmla="*/ 2147483646 h 463"/>
                <a:gd name="T38" fmla="*/ 2147483646 w 407"/>
                <a:gd name="T39" fmla="*/ 2147483646 h 463"/>
                <a:gd name="T40" fmla="*/ 2147483646 w 407"/>
                <a:gd name="T41" fmla="*/ 2147483646 h 463"/>
                <a:gd name="T42" fmla="*/ 2147483646 w 407"/>
                <a:gd name="T43" fmla="*/ 2147483646 h 463"/>
                <a:gd name="T44" fmla="*/ 2147483646 w 407"/>
                <a:gd name="T45" fmla="*/ 2147483646 h 463"/>
                <a:gd name="T46" fmla="*/ 2147483646 w 407"/>
                <a:gd name="T47" fmla="*/ 2147483646 h 463"/>
                <a:gd name="T48" fmla="*/ 2147483646 w 407"/>
                <a:gd name="T49" fmla="*/ 2147483646 h 463"/>
                <a:gd name="T50" fmla="*/ 2147483646 w 407"/>
                <a:gd name="T51" fmla="*/ 2147483646 h 463"/>
                <a:gd name="T52" fmla="*/ 2147483646 w 407"/>
                <a:gd name="T53" fmla="*/ 2147483646 h 463"/>
                <a:gd name="T54" fmla="*/ 2147483646 w 407"/>
                <a:gd name="T55" fmla="*/ 2147483646 h 463"/>
                <a:gd name="T56" fmla="*/ 2147483646 w 407"/>
                <a:gd name="T57" fmla="*/ 2147483646 h 463"/>
                <a:gd name="T58" fmla="*/ 2147483646 w 407"/>
                <a:gd name="T59" fmla="*/ 2147483646 h 463"/>
                <a:gd name="T60" fmla="*/ 2147483646 w 407"/>
                <a:gd name="T61" fmla="*/ 2147483646 h 463"/>
                <a:gd name="T62" fmla="*/ 2147483646 w 407"/>
                <a:gd name="T63" fmla="*/ 2147483646 h 463"/>
                <a:gd name="T64" fmla="*/ 2147483646 w 407"/>
                <a:gd name="T65" fmla="*/ 2147483646 h 463"/>
                <a:gd name="T66" fmla="*/ 2147483646 w 407"/>
                <a:gd name="T67" fmla="*/ 2147483646 h 4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BA443BD-0711-4BB0-A8AF-DFBBE9ED43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6"/>
            </a:xfrm>
            <a:custGeom>
              <a:avLst/>
              <a:gdLst>
                <a:gd name="T0" fmla="*/ 2147483646 w 348"/>
                <a:gd name="T1" fmla="*/ 2147483646 h 473"/>
                <a:gd name="T2" fmla="*/ 2147483646 w 348"/>
                <a:gd name="T3" fmla="*/ 2147483646 h 473"/>
                <a:gd name="T4" fmla="*/ 2147483646 w 348"/>
                <a:gd name="T5" fmla="*/ 2147483646 h 473"/>
                <a:gd name="T6" fmla="*/ 2147483646 w 348"/>
                <a:gd name="T7" fmla="*/ 0 h 473"/>
                <a:gd name="T8" fmla="*/ 2147483646 w 348"/>
                <a:gd name="T9" fmla="*/ 0 h 473"/>
                <a:gd name="T10" fmla="*/ 2147483646 w 348"/>
                <a:gd name="T11" fmla="*/ 2147483646 h 473"/>
                <a:gd name="T12" fmla="*/ 2147483646 w 348"/>
                <a:gd name="T13" fmla="*/ 2147483646 h 473"/>
                <a:gd name="T14" fmla="*/ 2147483646 w 348"/>
                <a:gd name="T15" fmla="*/ 2147483646 h 473"/>
                <a:gd name="T16" fmla="*/ 2147483646 w 348"/>
                <a:gd name="T17" fmla="*/ 2147483646 h 473"/>
                <a:gd name="T18" fmla="*/ 2147483646 w 348"/>
                <a:gd name="T19" fmla="*/ 2147483646 h 473"/>
                <a:gd name="T20" fmla="*/ 2147483646 w 348"/>
                <a:gd name="T21" fmla="*/ 2147483646 h 473"/>
                <a:gd name="T22" fmla="*/ 0 w 348"/>
                <a:gd name="T23" fmla="*/ 2147483646 h 473"/>
                <a:gd name="T24" fmla="*/ 2147483646 w 348"/>
                <a:gd name="T25" fmla="*/ 2147483646 h 473"/>
                <a:gd name="T26" fmla="*/ 2147483646 w 348"/>
                <a:gd name="T27" fmla="*/ 2147483646 h 473"/>
                <a:gd name="T28" fmla="*/ 2147483646 w 348"/>
                <a:gd name="T29" fmla="*/ 2147483646 h 473"/>
                <a:gd name="T30" fmla="*/ 2147483646 w 348"/>
                <a:gd name="T31" fmla="*/ 2147483646 h 473"/>
                <a:gd name="T32" fmla="*/ 2147483646 w 348"/>
                <a:gd name="T33" fmla="*/ 2147483646 h 473"/>
                <a:gd name="T34" fmla="*/ 2147483646 w 348"/>
                <a:gd name="T35" fmla="*/ 2147483646 h 473"/>
                <a:gd name="T36" fmla="*/ 2147483646 w 348"/>
                <a:gd name="T37" fmla="*/ 2147483646 h 473"/>
                <a:gd name="T38" fmla="*/ 2147483646 w 348"/>
                <a:gd name="T39" fmla="*/ 2147483646 h 473"/>
                <a:gd name="T40" fmla="*/ 2147483646 w 348"/>
                <a:gd name="T41" fmla="*/ 2147483646 h 473"/>
                <a:gd name="T42" fmla="*/ 2147483646 w 348"/>
                <a:gd name="T43" fmla="*/ 2147483646 h 473"/>
                <a:gd name="T44" fmla="*/ 2147483646 w 348"/>
                <a:gd name="T45" fmla="*/ 2147483646 h 473"/>
                <a:gd name="T46" fmla="*/ 2147483646 w 348"/>
                <a:gd name="T47" fmla="*/ 2147483646 h 473"/>
                <a:gd name="T48" fmla="*/ 2147483646 w 348"/>
                <a:gd name="T49" fmla="*/ 2147483646 h 473"/>
                <a:gd name="T50" fmla="*/ 2147483646 w 348"/>
                <a:gd name="T51" fmla="*/ 2147483646 h 4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36DFA581-2E3B-448E-93A5-705F34AD15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2147483646 w 372"/>
                <a:gd name="T1" fmla="*/ 2147483646 h 330"/>
                <a:gd name="T2" fmla="*/ 2147483646 w 372"/>
                <a:gd name="T3" fmla="*/ 0 h 330"/>
                <a:gd name="T4" fmla="*/ 2147483646 w 372"/>
                <a:gd name="T5" fmla="*/ 0 h 330"/>
                <a:gd name="T6" fmla="*/ 2147483646 w 372"/>
                <a:gd name="T7" fmla="*/ 2147483646 h 330"/>
                <a:gd name="T8" fmla="*/ 2147483646 w 372"/>
                <a:gd name="T9" fmla="*/ 2147483646 h 330"/>
                <a:gd name="T10" fmla="*/ 2147483646 w 372"/>
                <a:gd name="T11" fmla="*/ 2147483646 h 330"/>
                <a:gd name="T12" fmla="*/ 2147483646 w 372"/>
                <a:gd name="T13" fmla="*/ 2147483646 h 330"/>
                <a:gd name="T14" fmla="*/ 2147483646 w 372"/>
                <a:gd name="T15" fmla="*/ 2147483646 h 330"/>
                <a:gd name="T16" fmla="*/ 2147483646 w 372"/>
                <a:gd name="T17" fmla="*/ 2147483646 h 330"/>
                <a:gd name="T18" fmla="*/ 2147483646 w 372"/>
                <a:gd name="T19" fmla="*/ 2147483646 h 330"/>
                <a:gd name="T20" fmla="*/ 2147483646 w 372"/>
                <a:gd name="T21" fmla="*/ 2147483646 h 330"/>
                <a:gd name="T22" fmla="*/ 2147483646 w 372"/>
                <a:gd name="T23" fmla="*/ 0 h 330"/>
                <a:gd name="T24" fmla="*/ 2147483646 w 372"/>
                <a:gd name="T25" fmla="*/ 0 h 330"/>
                <a:gd name="T26" fmla="*/ 0 w 372"/>
                <a:gd name="T27" fmla="*/ 2147483646 h 330"/>
                <a:gd name="T28" fmla="*/ 0 w 372"/>
                <a:gd name="T29" fmla="*/ 2147483646 h 330"/>
                <a:gd name="T30" fmla="*/ 2147483646 w 372"/>
                <a:gd name="T31" fmla="*/ 2147483646 h 330"/>
                <a:gd name="T32" fmla="*/ 2147483646 w 372"/>
                <a:gd name="T33" fmla="*/ 2147483646 h 330"/>
                <a:gd name="T34" fmla="*/ 2147483646 w 372"/>
                <a:gd name="T35" fmla="*/ 2147483646 h 330"/>
                <a:gd name="T36" fmla="*/ 2147483646 w 372"/>
                <a:gd name="T37" fmla="*/ 2147483646 h 330"/>
                <a:gd name="T38" fmla="*/ 2147483646 w 372"/>
                <a:gd name="T39" fmla="*/ 2147483646 h 330"/>
                <a:gd name="T40" fmla="*/ 2147483646 w 372"/>
                <a:gd name="T41" fmla="*/ 2147483646 h 330"/>
                <a:gd name="T42" fmla="*/ 2147483646 w 372"/>
                <a:gd name="T43" fmla="*/ 2147483646 h 330"/>
                <a:gd name="T44" fmla="*/ 2147483646 w 372"/>
                <a:gd name="T45" fmla="*/ 2147483646 h 330"/>
                <a:gd name="T46" fmla="*/ 2147483646 w 372"/>
                <a:gd name="T47" fmla="*/ 2147483646 h 330"/>
                <a:gd name="T48" fmla="*/ 2147483646 w 372"/>
                <a:gd name="T49" fmla="*/ 2147483646 h 330"/>
                <a:gd name="T50" fmla="*/ 2147483646 w 372"/>
                <a:gd name="T51" fmla="*/ 2147483646 h 330"/>
                <a:gd name="T52" fmla="*/ 2147483646 w 372"/>
                <a:gd name="T53" fmla="*/ 2147483646 h 330"/>
                <a:gd name="T54" fmla="*/ 2147483646 w 372"/>
                <a:gd name="T55" fmla="*/ 2147483646 h 3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2ADD3123-F475-4CEB-ADD6-8E507DA0AF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147483646 w 307"/>
                <a:gd name="T1" fmla="*/ 2147483646 h 340"/>
                <a:gd name="T2" fmla="*/ 2147483646 w 307"/>
                <a:gd name="T3" fmla="*/ 2147483646 h 340"/>
                <a:gd name="T4" fmla="*/ 2147483646 w 307"/>
                <a:gd name="T5" fmla="*/ 2147483646 h 340"/>
                <a:gd name="T6" fmla="*/ 2147483646 w 307"/>
                <a:gd name="T7" fmla="*/ 0 h 340"/>
                <a:gd name="T8" fmla="*/ 2147483646 w 307"/>
                <a:gd name="T9" fmla="*/ 2147483646 h 340"/>
                <a:gd name="T10" fmla="*/ 2147483646 w 307"/>
                <a:gd name="T11" fmla="*/ 2147483646 h 340"/>
                <a:gd name="T12" fmla="*/ 2147483646 w 307"/>
                <a:gd name="T13" fmla="*/ 2147483646 h 340"/>
                <a:gd name="T14" fmla="*/ 2147483646 w 307"/>
                <a:gd name="T15" fmla="*/ 2147483646 h 340"/>
                <a:gd name="T16" fmla="*/ 2147483646 w 307"/>
                <a:gd name="T17" fmla="*/ 2147483646 h 340"/>
                <a:gd name="T18" fmla="*/ 2147483646 w 307"/>
                <a:gd name="T19" fmla="*/ 2147483646 h 340"/>
                <a:gd name="T20" fmla="*/ 2147483646 w 307"/>
                <a:gd name="T21" fmla="*/ 2147483646 h 340"/>
                <a:gd name="T22" fmla="*/ 2147483646 w 307"/>
                <a:gd name="T23" fmla="*/ 2147483646 h 340"/>
                <a:gd name="T24" fmla="*/ 2147483646 w 307"/>
                <a:gd name="T25" fmla="*/ 2147483646 h 340"/>
                <a:gd name="T26" fmla="*/ 0 w 307"/>
                <a:gd name="T27" fmla="*/ 2147483646 h 340"/>
                <a:gd name="T28" fmla="*/ 2147483646 w 307"/>
                <a:gd name="T29" fmla="*/ 2147483646 h 340"/>
                <a:gd name="T30" fmla="*/ 2147483646 w 307"/>
                <a:gd name="T31" fmla="*/ 2147483646 h 340"/>
                <a:gd name="T32" fmla="*/ 2147483646 w 307"/>
                <a:gd name="T33" fmla="*/ 2147483646 h 340"/>
                <a:gd name="T34" fmla="*/ 2147483646 w 307"/>
                <a:gd name="T35" fmla="*/ 2147483646 h 340"/>
                <a:gd name="T36" fmla="*/ 2147483646 w 307"/>
                <a:gd name="T37" fmla="*/ 2147483646 h 340"/>
                <a:gd name="T38" fmla="*/ 2147483646 w 307"/>
                <a:gd name="T39" fmla="*/ 2147483646 h 340"/>
                <a:gd name="T40" fmla="*/ 2147483646 w 307"/>
                <a:gd name="T41" fmla="*/ 2147483646 h 340"/>
                <a:gd name="T42" fmla="*/ 2147483646 w 307"/>
                <a:gd name="T43" fmla="*/ 2147483646 h 340"/>
                <a:gd name="T44" fmla="*/ 2147483646 w 307"/>
                <a:gd name="T45" fmla="*/ 2147483646 h 340"/>
                <a:gd name="T46" fmla="*/ 2147483646 w 307"/>
                <a:gd name="T47" fmla="*/ 2147483646 h 340"/>
                <a:gd name="T48" fmla="*/ 2147483646 w 307"/>
                <a:gd name="T49" fmla="*/ 2147483646 h 340"/>
                <a:gd name="T50" fmla="*/ 2147483646 w 307"/>
                <a:gd name="T51" fmla="*/ 2147483646 h 340"/>
                <a:gd name="T52" fmla="*/ 2147483646 w 307"/>
                <a:gd name="T53" fmla="*/ 2147483646 h 340"/>
                <a:gd name="T54" fmla="*/ 2147483646 w 307"/>
                <a:gd name="T55" fmla="*/ 2147483646 h 3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4E88349C-3B5C-4C07-B396-58D3BCE454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6"/>
            </a:xfrm>
            <a:custGeom>
              <a:avLst/>
              <a:gdLst>
                <a:gd name="T0" fmla="*/ 2147483646 w 349"/>
                <a:gd name="T1" fmla="*/ 2147483646 h 473"/>
                <a:gd name="T2" fmla="*/ 2147483646 w 349"/>
                <a:gd name="T3" fmla="*/ 2147483646 h 473"/>
                <a:gd name="T4" fmla="*/ 2147483646 w 349"/>
                <a:gd name="T5" fmla="*/ 2147483646 h 473"/>
                <a:gd name="T6" fmla="*/ 2147483646 w 349"/>
                <a:gd name="T7" fmla="*/ 0 h 473"/>
                <a:gd name="T8" fmla="*/ 2147483646 w 349"/>
                <a:gd name="T9" fmla="*/ 0 h 473"/>
                <a:gd name="T10" fmla="*/ 0 w 349"/>
                <a:gd name="T11" fmla="*/ 2147483646 h 473"/>
                <a:gd name="T12" fmla="*/ 0 w 349"/>
                <a:gd name="T13" fmla="*/ 2147483646 h 473"/>
                <a:gd name="T14" fmla="*/ 2147483646 w 349"/>
                <a:gd name="T15" fmla="*/ 2147483646 h 473"/>
                <a:gd name="T16" fmla="*/ 2147483646 w 349"/>
                <a:gd name="T17" fmla="*/ 2147483646 h 473"/>
                <a:gd name="T18" fmla="*/ 2147483646 w 349"/>
                <a:gd name="T19" fmla="*/ 2147483646 h 473"/>
                <a:gd name="T20" fmla="*/ 2147483646 w 349"/>
                <a:gd name="T21" fmla="*/ 2147483646 h 473"/>
                <a:gd name="T22" fmla="*/ 2147483646 w 349"/>
                <a:gd name="T23" fmla="*/ 2147483646 h 473"/>
                <a:gd name="T24" fmla="*/ 2147483646 w 349"/>
                <a:gd name="T25" fmla="*/ 2147483646 h 473"/>
                <a:gd name="T26" fmla="*/ 2147483646 w 349"/>
                <a:gd name="T27" fmla="*/ 2147483646 h 473"/>
                <a:gd name="T28" fmla="*/ 2147483646 w 349"/>
                <a:gd name="T29" fmla="*/ 2147483646 h 473"/>
                <a:gd name="T30" fmla="*/ 2147483646 w 349"/>
                <a:gd name="T31" fmla="*/ 2147483646 h 473"/>
                <a:gd name="T32" fmla="*/ 2147483646 w 349"/>
                <a:gd name="T33" fmla="*/ 2147483646 h 473"/>
                <a:gd name="T34" fmla="*/ 2147483646 w 349"/>
                <a:gd name="T35" fmla="*/ 2147483646 h 473"/>
                <a:gd name="T36" fmla="*/ 2147483646 w 349"/>
                <a:gd name="T37" fmla="*/ 2147483646 h 473"/>
                <a:gd name="T38" fmla="*/ 2147483646 w 349"/>
                <a:gd name="T39" fmla="*/ 2147483646 h 4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79999A77-1E24-41A3-8D6B-93D8738959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6"/>
            </a:xfrm>
            <a:custGeom>
              <a:avLst/>
              <a:gdLst>
                <a:gd name="T0" fmla="*/ 2147483646 w 349"/>
                <a:gd name="T1" fmla="*/ 2147483646 h 473"/>
                <a:gd name="T2" fmla="*/ 2147483646 w 349"/>
                <a:gd name="T3" fmla="*/ 2147483646 h 473"/>
                <a:gd name="T4" fmla="*/ 2147483646 w 349"/>
                <a:gd name="T5" fmla="*/ 2147483646 h 473"/>
                <a:gd name="T6" fmla="*/ 2147483646 w 349"/>
                <a:gd name="T7" fmla="*/ 0 h 473"/>
                <a:gd name="T8" fmla="*/ 2147483646 w 349"/>
                <a:gd name="T9" fmla="*/ 0 h 473"/>
                <a:gd name="T10" fmla="*/ 2147483646 w 349"/>
                <a:gd name="T11" fmla="*/ 2147483646 h 473"/>
                <a:gd name="T12" fmla="*/ 2147483646 w 349"/>
                <a:gd name="T13" fmla="*/ 2147483646 h 473"/>
                <a:gd name="T14" fmla="*/ 2147483646 w 349"/>
                <a:gd name="T15" fmla="*/ 2147483646 h 473"/>
                <a:gd name="T16" fmla="*/ 2147483646 w 349"/>
                <a:gd name="T17" fmla="*/ 2147483646 h 473"/>
                <a:gd name="T18" fmla="*/ 2147483646 w 349"/>
                <a:gd name="T19" fmla="*/ 2147483646 h 473"/>
                <a:gd name="T20" fmla="*/ 2147483646 w 349"/>
                <a:gd name="T21" fmla="*/ 2147483646 h 473"/>
                <a:gd name="T22" fmla="*/ 0 w 349"/>
                <a:gd name="T23" fmla="*/ 2147483646 h 473"/>
                <a:gd name="T24" fmla="*/ 2147483646 w 349"/>
                <a:gd name="T25" fmla="*/ 2147483646 h 473"/>
                <a:gd name="T26" fmla="*/ 2147483646 w 349"/>
                <a:gd name="T27" fmla="*/ 2147483646 h 473"/>
                <a:gd name="T28" fmla="*/ 2147483646 w 349"/>
                <a:gd name="T29" fmla="*/ 2147483646 h 473"/>
                <a:gd name="T30" fmla="*/ 2147483646 w 349"/>
                <a:gd name="T31" fmla="*/ 2147483646 h 473"/>
                <a:gd name="T32" fmla="*/ 2147483646 w 349"/>
                <a:gd name="T33" fmla="*/ 2147483646 h 473"/>
                <a:gd name="T34" fmla="*/ 2147483646 w 349"/>
                <a:gd name="T35" fmla="*/ 2147483646 h 473"/>
                <a:gd name="T36" fmla="*/ 2147483646 w 349"/>
                <a:gd name="T37" fmla="*/ 2147483646 h 473"/>
                <a:gd name="T38" fmla="*/ 2147483646 w 349"/>
                <a:gd name="T39" fmla="*/ 2147483646 h 473"/>
                <a:gd name="T40" fmla="*/ 2147483646 w 349"/>
                <a:gd name="T41" fmla="*/ 2147483646 h 473"/>
                <a:gd name="T42" fmla="*/ 2147483646 w 349"/>
                <a:gd name="T43" fmla="*/ 2147483646 h 473"/>
                <a:gd name="T44" fmla="*/ 2147483646 w 349"/>
                <a:gd name="T45" fmla="*/ 2147483646 h 473"/>
                <a:gd name="T46" fmla="*/ 2147483646 w 349"/>
                <a:gd name="T47" fmla="*/ 2147483646 h 473"/>
                <a:gd name="T48" fmla="*/ 2147483646 w 349"/>
                <a:gd name="T49" fmla="*/ 2147483646 h 473"/>
                <a:gd name="T50" fmla="*/ 2147483646 w 349"/>
                <a:gd name="T51" fmla="*/ 2147483646 h 47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0D7F1E71-5945-443A-8D9D-A6DE6F620E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2147483646 w 322"/>
                <a:gd name="T1" fmla="*/ 0 h 340"/>
                <a:gd name="T2" fmla="*/ 0 w 322"/>
                <a:gd name="T3" fmla="*/ 2147483646 h 340"/>
                <a:gd name="T4" fmla="*/ 2147483646 w 322"/>
                <a:gd name="T5" fmla="*/ 2147483646 h 340"/>
                <a:gd name="T6" fmla="*/ 2147483646 w 322"/>
                <a:gd name="T7" fmla="*/ 2147483646 h 340"/>
                <a:gd name="T8" fmla="*/ 2147483646 w 322"/>
                <a:gd name="T9" fmla="*/ 0 h 340"/>
                <a:gd name="T10" fmla="*/ 2147483646 w 322"/>
                <a:gd name="T11" fmla="*/ 2147483646 h 340"/>
                <a:gd name="T12" fmla="*/ 2147483646 w 322"/>
                <a:gd name="T13" fmla="*/ 2147483646 h 340"/>
                <a:gd name="T14" fmla="*/ 2147483646 w 322"/>
                <a:gd name="T15" fmla="*/ 2147483646 h 340"/>
                <a:gd name="T16" fmla="*/ 2147483646 w 322"/>
                <a:gd name="T17" fmla="*/ 2147483646 h 340"/>
                <a:gd name="T18" fmla="*/ 2147483646 w 322"/>
                <a:gd name="T19" fmla="*/ 2147483646 h 3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18D2345-B327-4F9C-AEA3-B3ECD751C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147483646 w 247"/>
                <a:gd name="T1" fmla="*/ 2147483646 h 340"/>
                <a:gd name="T2" fmla="*/ 2147483646 w 247"/>
                <a:gd name="T3" fmla="*/ 2147483646 h 340"/>
                <a:gd name="T4" fmla="*/ 2147483646 w 247"/>
                <a:gd name="T5" fmla="*/ 0 h 340"/>
                <a:gd name="T6" fmla="*/ 0 w 247"/>
                <a:gd name="T7" fmla="*/ 2147483646 h 340"/>
                <a:gd name="T8" fmla="*/ 2147483646 w 247"/>
                <a:gd name="T9" fmla="*/ 2147483646 h 340"/>
                <a:gd name="T10" fmla="*/ 2147483646 w 247"/>
                <a:gd name="T11" fmla="*/ 2147483646 h 340"/>
                <a:gd name="T12" fmla="*/ 2147483646 w 247"/>
                <a:gd name="T13" fmla="*/ 2147483646 h 340"/>
                <a:gd name="T14" fmla="*/ 2147483646 w 247"/>
                <a:gd name="T15" fmla="*/ 2147483646 h 340"/>
                <a:gd name="T16" fmla="*/ 2147483646 w 247"/>
                <a:gd name="T17" fmla="*/ 2147483646 h 340"/>
                <a:gd name="T18" fmla="*/ 2147483646 w 247"/>
                <a:gd name="T19" fmla="*/ 2147483646 h 340"/>
                <a:gd name="T20" fmla="*/ 2147483646 w 247"/>
                <a:gd name="T21" fmla="*/ 2147483646 h 340"/>
                <a:gd name="T22" fmla="*/ 2147483646 w 247"/>
                <a:gd name="T23" fmla="*/ 2147483646 h 340"/>
                <a:gd name="T24" fmla="*/ 2147483646 w 247"/>
                <a:gd name="T25" fmla="*/ 2147483646 h 340"/>
                <a:gd name="T26" fmla="*/ 2147483646 w 247"/>
                <a:gd name="T27" fmla="*/ 2147483646 h 340"/>
                <a:gd name="T28" fmla="*/ 2147483646 w 247"/>
                <a:gd name="T29" fmla="*/ 2147483646 h 340"/>
                <a:gd name="T30" fmla="*/ 2147483646 w 247"/>
                <a:gd name="T31" fmla="*/ 2147483646 h 340"/>
                <a:gd name="T32" fmla="*/ 2147483646 w 247"/>
                <a:gd name="T33" fmla="*/ 2147483646 h 3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1B729D9-ED36-42EF-B610-3CBBF074B0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2147483646 w 317"/>
                <a:gd name="T1" fmla="*/ 0 h 330"/>
                <a:gd name="T2" fmla="*/ 0 w 317"/>
                <a:gd name="T3" fmla="*/ 2147483646 h 330"/>
                <a:gd name="T4" fmla="*/ 0 w 317"/>
                <a:gd name="T5" fmla="*/ 2147483646 h 330"/>
                <a:gd name="T6" fmla="*/ 2147483646 w 317"/>
                <a:gd name="T7" fmla="*/ 2147483646 h 330"/>
                <a:gd name="T8" fmla="*/ 2147483646 w 317"/>
                <a:gd name="T9" fmla="*/ 2147483646 h 330"/>
                <a:gd name="T10" fmla="*/ 2147483646 w 317"/>
                <a:gd name="T11" fmla="*/ 2147483646 h 330"/>
                <a:gd name="T12" fmla="*/ 2147483646 w 317"/>
                <a:gd name="T13" fmla="*/ 2147483646 h 330"/>
                <a:gd name="T14" fmla="*/ 2147483646 w 317"/>
                <a:gd name="T15" fmla="*/ 2147483646 h 330"/>
                <a:gd name="T16" fmla="*/ 2147483646 w 317"/>
                <a:gd name="T17" fmla="*/ 2147483646 h 330"/>
                <a:gd name="T18" fmla="*/ 2147483646 w 317"/>
                <a:gd name="T19" fmla="*/ 2147483646 h 330"/>
                <a:gd name="T20" fmla="*/ 2147483646 w 317"/>
                <a:gd name="T21" fmla="*/ 2147483646 h 330"/>
                <a:gd name="T22" fmla="*/ 2147483646 w 317"/>
                <a:gd name="T23" fmla="*/ 2147483646 h 330"/>
                <a:gd name="T24" fmla="*/ 2147483646 w 317"/>
                <a:gd name="T25" fmla="*/ 2147483646 h 330"/>
                <a:gd name="T26" fmla="*/ 2147483646 w 317"/>
                <a:gd name="T27" fmla="*/ 2147483646 h 330"/>
                <a:gd name="T28" fmla="*/ 2147483646 w 317"/>
                <a:gd name="T29" fmla="*/ 0 h 330"/>
                <a:gd name="T30" fmla="*/ 2147483646 w 317"/>
                <a:gd name="T31" fmla="*/ 0 h 330"/>
                <a:gd name="T32" fmla="*/ 2147483646 w 317"/>
                <a:gd name="T33" fmla="*/ 2147483646 h 330"/>
                <a:gd name="T34" fmla="*/ 2147483646 w 317"/>
                <a:gd name="T35" fmla="*/ 2147483646 h 330"/>
                <a:gd name="T36" fmla="*/ 2147483646 w 317"/>
                <a:gd name="T37" fmla="*/ 2147483646 h 330"/>
                <a:gd name="T38" fmla="*/ 2147483646 w 317"/>
                <a:gd name="T39" fmla="*/ 2147483646 h 330"/>
                <a:gd name="T40" fmla="*/ 2147483646 w 317"/>
                <a:gd name="T41" fmla="*/ 2147483646 h 330"/>
                <a:gd name="T42" fmla="*/ 2147483646 w 317"/>
                <a:gd name="T43" fmla="*/ 0 h 330"/>
                <a:gd name="T44" fmla="*/ 2147483646 w 317"/>
                <a:gd name="T45" fmla="*/ 0 h 3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E9A35552-3250-44BA-AE78-05C6EA281A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2147483646 h 330"/>
                <a:gd name="T2" fmla="*/ 2147483646 w 467"/>
                <a:gd name="T3" fmla="*/ 2147483646 h 330"/>
                <a:gd name="T4" fmla="*/ 2147483646 w 467"/>
                <a:gd name="T5" fmla="*/ 2147483646 h 330"/>
                <a:gd name="T6" fmla="*/ 2147483646 w 467"/>
                <a:gd name="T7" fmla="*/ 2147483646 h 330"/>
                <a:gd name="T8" fmla="*/ 2147483646 w 467"/>
                <a:gd name="T9" fmla="*/ 2147483646 h 330"/>
                <a:gd name="T10" fmla="*/ 2147483646 w 467"/>
                <a:gd name="T11" fmla="*/ 2147483646 h 330"/>
                <a:gd name="T12" fmla="*/ 2147483646 w 467"/>
                <a:gd name="T13" fmla="*/ 2147483646 h 330"/>
                <a:gd name="T14" fmla="*/ 2147483646 w 467"/>
                <a:gd name="T15" fmla="*/ 2147483646 h 330"/>
                <a:gd name="T16" fmla="*/ 2147483646 w 467"/>
                <a:gd name="T17" fmla="*/ 2147483646 h 330"/>
                <a:gd name="T18" fmla="*/ 2147483646 w 467"/>
                <a:gd name="T19" fmla="*/ 2147483646 h 330"/>
                <a:gd name="T20" fmla="*/ 2147483646 w 467"/>
                <a:gd name="T21" fmla="*/ 2147483646 h 330"/>
                <a:gd name="T22" fmla="*/ 2147483646 w 467"/>
                <a:gd name="T23" fmla="*/ 2147483646 h 330"/>
                <a:gd name="T24" fmla="*/ 2147483646 w 467"/>
                <a:gd name="T25" fmla="*/ 2147483646 h 330"/>
                <a:gd name="T26" fmla="*/ 2147483646 w 467"/>
                <a:gd name="T27" fmla="*/ 2147483646 h 330"/>
                <a:gd name="T28" fmla="*/ 2147483646 w 467"/>
                <a:gd name="T29" fmla="*/ 2147483646 h 330"/>
                <a:gd name="T30" fmla="*/ 2147483646 w 467"/>
                <a:gd name="T31" fmla="*/ 2147483646 h 330"/>
                <a:gd name="T32" fmla="*/ 2147483646 w 467"/>
                <a:gd name="T33" fmla="*/ 2147483646 h 330"/>
                <a:gd name="T34" fmla="*/ 2147483646 w 467"/>
                <a:gd name="T35" fmla="*/ 2147483646 h 330"/>
                <a:gd name="T36" fmla="*/ 2147483646 w 467"/>
                <a:gd name="T37" fmla="*/ 2147483646 h 330"/>
                <a:gd name="T38" fmla="*/ 2147483646 w 467"/>
                <a:gd name="T39" fmla="*/ 0 h 330"/>
                <a:gd name="T40" fmla="*/ 2147483646 w 467"/>
                <a:gd name="T41" fmla="*/ 2147483646 h 330"/>
                <a:gd name="T42" fmla="*/ 2147483646 w 467"/>
                <a:gd name="T43" fmla="*/ 0 h 330"/>
                <a:gd name="T44" fmla="*/ 2147483646 w 467"/>
                <a:gd name="T45" fmla="*/ 2147483646 h 330"/>
                <a:gd name="T46" fmla="*/ 2147483646 w 467"/>
                <a:gd name="T47" fmla="*/ 2147483646 h 330"/>
                <a:gd name="T48" fmla="*/ 2147483646 w 467"/>
                <a:gd name="T49" fmla="*/ 2147483646 h 330"/>
                <a:gd name="T50" fmla="*/ 2147483646 w 467"/>
                <a:gd name="T51" fmla="*/ 2147483646 h 330"/>
                <a:gd name="T52" fmla="*/ 2147483646 w 467"/>
                <a:gd name="T53" fmla="*/ 2147483646 h 330"/>
                <a:gd name="T54" fmla="*/ 0 w 467"/>
                <a:gd name="T55" fmla="*/ 2147483646 h 330"/>
                <a:gd name="T56" fmla="*/ 0 w 467"/>
                <a:gd name="T57" fmla="*/ 2147483646 h 3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nl-NL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6857999"/>
          </a:xfr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33386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A0063C0-8E2C-47AF-85EF-1BFCDFFFEB25}"/>
              </a:ext>
            </a:extLst>
          </p:cNvPr>
          <p:cNvSpPr/>
          <p:nvPr userDrawn="1"/>
        </p:nvSpPr>
        <p:spPr>
          <a:xfrm>
            <a:off x="478367" y="6183313"/>
            <a:ext cx="11017251" cy="5000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pic>
        <p:nvPicPr>
          <p:cNvPr id="5" name="Afbeelding 8">
            <a:extLst>
              <a:ext uri="{FF2B5EF4-FFF2-40B4-BE49-F238E27FC236}">
                <a16:creationId xmlns:a16="http://schemas.microsoft.com/office/drawing/2014/main" id="{70DFC89E-C4F6-4CC5-A7A4-05EBC993E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17" y="5940425"/>
            <a:ext cx="8636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34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9D7F63-6CCC-4D87-9CC3-474C5DC85E65}" type="datetimeFigureOut">
              <a:rPr lang="nl-NL" smtClean="0"/>
              <a:pPr/>
              <a:t>9-2-2023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D12A3-7225-45EF-B27C-1CFFF6DE2B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87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739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696000" y="1650209"/>
            <a:ext cx="108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981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6196800" y="1652400"/>
            <a:ext cx="5299867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001"/>
            <a:ext cx="5385600" cy="41249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902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696384" y="1652400"/>
            <a:ext cx="5385600" cy="4125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196800" y="1652400"/>
            <a:ext cx="5299867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345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1652400"/>
            <a:ext cx="10801333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310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95334" y="592932"/>
            <a:ext cx="10801333" cy="518506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460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68579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 userDrawn="1"/>
        </p:nvGrpSpPr>
        <p:grpSpPr>
          <a:xfrm>
            <a:off x="7823200" y="6264275"/>
            <a:ext cx="3236384" cy="301626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</p:spTree>
    <p:extLst>
      <p:ext uri="{BB962C8B-B14F-4D97-AF65-F5344CB8AC3E}">
        <p14:creationId xmlns:p14="http://schemas.microsoft.com/office/powerpoint/2010/main" val="35998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6000" y="1004344"/>
            <a:ext cx="108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6000" y="1814635"/>
            <a:ext cx="10800000" cy="4125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992000" y="6414409"/>
            <a:ext cx="144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720000" y="6414409"/>
            <a:ext cx="52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6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696000" y="594000"/>
            <a:ext cx="108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8" name="Rechthoek 17"/>
          <p:cNvSpPr/>
          <p:nvPr/>
        </p:nvSpPr>
        <p:spPr>
          <a:xfrm>
            <a:off x="696000" y="6264000"/>
            <a:ext cx="108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00" y="6415200"/>
            <a:ext cx="1473053" cy="1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8" r:id="rId11"/>
    <p:sldLayoutId id="2147483700" r:id="rId12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6DA59D34-F177-4F92-B357-E6E5BAE87F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6385" y="1004888"/>
            <a:ext cx="1079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F333AA69-8109-44DC-9B24-5F07306DF7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6385" y="1814513"/>
            <a:ext cx="10799233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modelstijlen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BF64363-7E36-4591-9555-FE082B704522}"/>
              </a:ext>
            </a:extLst>
          </p:cNvPr>
          <p:cNvSpPr/>
          <p:nvPr/>
        </p:nvSpPr>
        <p:spPr>
          <a:xfrm>
            <a:off x="696385" y="593725"/>
            <a:ext cx="10799233" cy="5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99D2CD9-7CAF-41B3-ADB2-24E96E846E94}"/>
              </a:ext>
            </a:extLst>
          </p:cNvPr>
          <p:cNvSpPr/>
          <p:nvPr/>
        </p:nvSpPr>
        <p:spPr>
          <a:xfrm>
            <a:off x="696385" y="6264276"/>
            <a:ext cx="10799233" cy="111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/>
          </a:p>
        </p:txBody>
      </p:sp>
      <p:pic>
        <p:nvPicPr>
          <p:cNvPr id="1030" name="A 1" descr="logo RAC NL Radboudumc.png">
            <a:extLst>
              <a:ext uri="{FF2B5EF4-FFF2-40B4-BE49-F238E27FC236}">
                <a16:creationId xmlns:a16="http://schemas.microsoft.com/office/drawing/2014/main" id="{640B0475-A8D0-40A4-9D1E-0D49EEC832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>
            <a:fillRect/>
          </a:stretch>
        </p:blipFill>
        <p:spPr bwMode="auto">
          <a:xfrm>
            <a:off x="9552518" y="6281738"/>
            <a:ext cx="163194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6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lnSpc>
          <a:spcPts val="42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22263" indent="-322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ntality.space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linkedin.com/in/marjolein-thijssen-a39ab19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11" Type="http://schemas.openxmlformats.org/officeDocument/2006/relationships/hyperlink" Target="https://www.researchsquare.com/article/rs-1739572/v1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square.com/article/rs-1739572/v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tality.space/" TargetMode="External"/><Relationship Id="rId3" Type="http://schemas.openxmlformats.org/officeDocument/2006/relationships/image" Target="../media/image6.png"/><Relationship Id="rId7" Type="http://schemas.openxmlformats.org/officeDocument/2006/relationships/hyperlink" Target="mailto:Marjolein.Thijssen@radboudumc.n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hyperlink" Target="https://www.alzheimer-nederland.nl/factsheet-cijfers-en-feiten-over-dementi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8.png"/><Relationship Id="rId17" Type="http://schemas.openxmlformats.org/officeDocument/2006/relationships/hyperlink" Target="https://pubmed.ncbi.nlm.nih.gov/34825742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png"/><Relationship Id="rId5" Type="http://schemas.openxmlformats.org/officeDocument/2006/relationships/diagramData" Target="../diagrams/data1.xml"/><Relationship Id="rId1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microsoft.com/office/2007/relationships/diagramDrawing" Target="../diagrams/drawing1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pubmed.ncbi.nlm.nih.gov/34825742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631" y="1509324"/>
            <a:ext cx="10734259" cy="533400"/>
          </a:xfrm>
        </p:spPr>
        <p:txBody>
          <a:bodyPr/>
          <a:lstStyle/>
          <a:p>
            <a:pPr algn="ctr"/>
            <a:r>
              <a:rPr lang="en-US" sz="3600" dirty="0" err="1"/>
              <a:t>Successfactors</a:t>
            </a:r>
            <a:r>
              <a:rPr lang="en-US" sz="3600" dirty="0"/>
              <a:t> Dementia Friendly Initiatives: Mentality </a:t>
            </a:r>
            <a:br>
              <a:rPr lang="en-US" dirty="0"/>
            </a:br>
            <a:r>
              <a:rPr lang="en-US" sz="2800" dirty="0" err="1"/>
              <a:t>ZonMw</a:t>
            </a:r>
            <a:r>
              <a:rPr lang="en-US" sz="2800" dirty="0"/>
              <a:t> </a:t>
            </a:r>
            <a:r>
              <a:rPr lang="en-US" sz="2800" dirty="0" err="1"/>
              <a:t>Memorabel</a:t>
            </a:r>
            <a:r>
              <a:rPr lang="en-US" sz="2800" dirty="0"/>
              <a:t> project</a:t>
            </a:r>
            <a:br>
              <a:rPr lang="en-US" dirty="0"/>
            </a:br>
            <a:endParaRPr lang="nl-NL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97ADD4E5-2CD2-4B4A-8A30-F5B076233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488" y="2417226"/>
            <a:ext cx="10326543" cy="57424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l-NL" sz="2000" b="1" dirty="0"/>
              <a:t>Marjolein Thijssen </a:t>
            </a:r>
            <a:r>
              <a:rPr lang="nl-NL" sz="2000" b="1" dirty="0" err="1"/>
              <a:t>MscOT</a:t>
            </a:r>
            <a:r>
              <a:rPr lang="nl-NL" sz="2000" b="1" dirty="0"/>
              <a:t>, PhD </a:t>
            </a:r>
            <a:r>
              <a:rPr lang="nl-NL" sz="2000" b="1" dirty="0" err="1"/>
              <a:t>candidate</a:t>
            </a:r>
            <a:endParaRPr lang="nl-NL" sz="2000" b="1" dirty="0"/>
          </a:p>
          <a:p>
            <a:pPr algn="ctr">
              <a:lnSpc>
                <a:spcPct val="100000"/>
              </a:lnSpc>
            </a:pPr>
            <a:r>
              <a:rPr lang="nl-NL" sz="2000" b="1" dirty="0"/>
              <a:t>Prof. dr. Maud Graff (projectleader, promotor)</a:t>
            </a:r>
          </a:p>
          <a:p>
            <a:pPr algn="ctr">
              <a:lnSpc>
                <a:spcPct val="100000"/>
              </a:lnSpc>
            </a:pPr>
            <a:r>
              <a:rPr lang="nl-NL" sz="2000" b="1" dirty="0"/>
              <a:t>Prof. dr. Ria Nijhuis-van der </a:t>
            </a:r>
            <a:r>
              <a:rPr lang="nl-NL" sz="2000" b="1" dirty="0" err="1"/>
              <a:t>Sanden</a:t>
            </a:r>
            <a:r>
              <a:rPr lang="nl-NL" sz="2000" b="1" dirty="0"/>
              <a:t> (promotor)</a:t>
            </a:r>
          </a:p>
          <a:p>
            <a:pPr algn="ctr">
              <a:lnSpc>
                <a:spcPct val="100000"/>
              </a:lnSpc>
            </a:pPr>
            <a:r>
              <a:rPr lang="nl-NL" sz="2000" b="1" dirty="0"/>
              <a:t>Dr. Ramon Daniels (co-project leader, </a:t>
            </a:r>
            <a:r>
              <a:rPr lang="nl-NL" sz="2000" b="1" dirty="0" err="1"/>
              <a:t>co-promotor</a:t>
            </a:r>
            <a:r>
              <a:rPr lang="nl-NL" sz="2000" b="1" dirty="0"/>
              <a:t>)</a:t>
            </a:r>
          </a:p>
          <a:p>
            <a:pPr algn="ctr">
              <a:lnSpc>
                <a:spcPct val="100000"/>
              </a:lnSpc>
            </a:pPr>
            <a:r>
              <a:rPr lang="nl-NL" sz="2000" b="1" dirty="0"/>
              <a:t>Dr. Wietske Kuijer (senior researcher, </a:t>
            </a:r>
            <a:r>
              <a:rPr lang="nl-NL" sz="2000" b="1" dirty="0" err="1"/>
              <a:t>co-promotor</a:t>
            </a:r>
            <a:r>
              <a:rPr lang="nl-NL" sz="2000" b="1" dirty="0"/>
              <a:t>)</a:t>
            </a:r>
          </a:p>
          <a:p>
            <a:pPr algn="ctr">
              <a:lnSpc>
                <a:spcPct val="100000"/>
              </a:lnSpc>
            </a:pPr>
            <a:r>
              <a:rPr lang="nl-NL" sz="2000" b="1" dirty="0"/>
              <a:t>Dr. Monique Lexis (senior-researcher)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B5DF6D-025E-467B-A0CA-4230E78146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750" y="6318913"/>
            <a:ext cx="1054174" cy="3535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48115C-7A92-49C9-8B1E-79DD2E88F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14" y="5936514"/>
            <a:ext cx="1196125" cy="10152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829" y="6075128"/>
            <a:ext cx="1196125" cy="73803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955" y="6157020"/>
            <a:ext cx="893277" cy="5742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231D33C-84DE-4622-8C63-B8C0F5AC3696}"/>
              </a:ext>
            </a:extLst>
          </p:cNvPr>
          <p:cNvSpPr txBox="1"/>
          <p:nvPr/>
        </p:nvSpPr>
        <p:spPr>
          <a:xfrm>
            <a:off x="720631" y="5370162"/>
            <a:ext cx="1078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accent1"/>
                </a:solidFill>
              </a:rPr>
              <a:t>Email</a:t>
            </a:r>
            <a:r>
              <a:rPr lang="nl-NL" dirty="0">
                <a:solidFill>
                  <a:schemeClr val="accent1"/>
                </a:solidFill>
              </a:rPr>
              <a:t>:</a:t>
            </a:r>
            <a:r>
              <a:rPr lang="nl-NL" dirty="0"/>
              <a:t> marjolein.thijssen@radboudumc.nl- </a:t>
            </a:r>
            <a:r>
              <a:rPr lang="nl-NL" b="1" dirty="0" err="1">
                <a:solidFill>
                  <a:schemeClr val="accent1"/>
                </a:solidFill>
              </a:rPr>
              <a:t>linked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inn</a:t>
            </a:r>
            <a:r>
              <a:rPr lang="nl-NL" dirty="0">
                <a:solidFill>
                  <a:schemeClr val="accent1"/>
                </a:solidFill>
              </a:rPr>
              <a:t>: </a:t>
            </a:r>
            <a:r>
              <a:rPr lang="nl-N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https://www.linkedin.com/in/marjolein-thijssen-a39ab19/</a:t>
            </a:r>
            <a:endParaRPr lang="nl-NL" dirty="0"/>
          </a:p>
          <a:p>
            <a:r>
              <a:rPr lang="nl-NL" b="1" dirty="0" err="1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Mentality</a:t>
            </a:r>
            <a:r>
              <a:rPr lang="nl-NL" b="1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-website</a:t>
            </a:r>
            <a:r>
              <a:rPr lang="nl-NL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https://mentality.space/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27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D218F6D-3882-410F-959D-50C4ADB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2" y="779946"/>
            <a:ext cx="11739455" cy="533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>
                <a:solidFill>
                  <a:schemeClr val="accent1"/>
                </a:solidFill>
              </a:rPr>
              <a:t>Development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sustainment</a:t>
            </a:r>
            <a:r>
              <a:rPr lang="nl-NL" sz="3200" dirty="0">
                <a:solidFill>
                  <a:schemeClr val="accent1"/>
                </a:solidFill>
              </a:rPr>
              <a:t> of </a:t>
            </a:r>
            <a:r>
              <a:rPr lang="nl-NL" sz="3200" dirty="0" err="1">
                <a:solidFill>
                  <a:schemeClr val="accent1"/>
                </a:solidFill>
              </a:rPr>
              <a:t>DFIs</a:t>
            </a:r>
            <a:r>
              <a:rPr lang="nl-NL" sz="3200" dirty="0">
                <a:solidFill>
                  <a:schemeClr val="accent1"/>
                </a:solidFill>
              </a:rPr>
              <a:t>; </a:t>
            </a:r>
            <a:r>
              <a:rPr lang="nl-NL" sz="3200" dirty="0" err="1">
                <a:solidFill>
                  <a:schemeClr val="accent1"/>
                </a:solidFill>
              </a:rPr>
              <a:t>what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matters</a:t>
            </a:r>
            <a:r>
              <a:rPr lang="nl-NL" sz="3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6CCE700-DC73-40D8-B51A-B3C333FBB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31" y="1414130"/>
            <a:ext cx="10800000" cy="4515237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Multiple case </a:t>
            </a:r>
            <a:r>
              <a:rPr lang="nl-NL" dirty="0" err="1"/>
              <a:t>study</a:t>
            </a:r>
            <a:r>
              <a:rPr lang="nl-NL" dirty="0"/>
              <a:t>: 4 best </a:t>
            </a:r>
            <a:r>
              <a:rPr lang="nl-NL" dirty="0" err="1"/>
              <a:t>practices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differents </a:t>
            </a:r>
            <a:r>
              <a:rPr lang="nl-NL" dirty="0" err="1"/>
              <a:t>DFIs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Interviews, </a:t>
            </a:r>
            <a:r>
              <a:rPr lang="nl-NL" dirty="0" err="1"/>
              <a:t>observations</a:t>
            </a:r>
            <a:r>
              <a:rPr lang="nl-NL" dirty="0"/>
              <a:t>, </a:t>
            </a:r>
            <a:r>
              <a:rPr lang="nl-NL" dirty="0" err="1"/>
              <a:t>documents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focusgroups</a:t>
            </a:r>
            <a:endParaRPr lang="nl-NL" dirty="0"/>
          </a:p>
          <a:p>
            <a:endParaRPr lang="nl-NL" dirty="0"/>
          </a:p>
          <a:p>
            <a:r>
              <a:rPr lang="nl-NL" dirty="0"/>
              <a:t>Network sampling of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involved</a:t>
            </a:r>
            <a:r>
              <a:rPr lang="nl-NL" dirty="0"/>
              <a:t>. </a:t>
            </a:r>
          </a:p>
          <a:p>
            <a:pPr lvl="1"/>
            <a:r>
              <a:rPr lang="nl-NL" dirty="0"/>
              <a:t>Professionals (46), </a:t>
            </a:r>
            <a:r>
              <a:rPr lang="nl-NL" dirty="0" err="1"/>
              <a:t>volunteers</a:t>
            </a:r>
            <a:r>
              <a:rPr lang="nl-NL" dirty="0"/>
              <a:t> (20), </a:t>
            </a:r>
          </a:p>
          <a:p>
            <a:pPr lvl="1"/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dementia (1)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carers</a:t>
            </a:r>
            <a:r>
              <a:rPr lang="nl-NL" dirty="0"/>
              <a:t> (2)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2D84FD-6BB3-48A7-B934-1DCF2E20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0" r="3188" b="2690"/>
          <a:stretch/>
        </p:blipFill>
        <p:spPr>
          <a:xfrm>
            <a:off x="8633637" y="1682339"/>
            <a:ext cx="1591587" cy="179983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7ACA3F9-DC85-4626-B653-A55C7FAC9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726" y="4332225"/>
            <a:ext cx="1100451" cy="1132151"/>
          </a:xfrm>
          <a:prstGeom prst="rect">
            <a:avLst/>
          </a:prstGeom>
        </p:spPr>
      </p:pic>
      <p:pic>
        <p:nvPicPr>
          <p:cNvPr id="21" name="Graphic 20" descr="Vraagteken met effen opvulling">
            <a:extLst>
              <a:ext uri="{FF2B5EF4-FFF2-40B4-BE49-F238E27FC236}">
                <a16:creationId xmlns:a16="http://schemas.microsoft.com/office/drawing/2014/main" id="{4EA43CE2-39D9-428C-8974-6E249046B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0704" y="4441100"/>
            <a:ext cx="914400" cy="9144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E322D050-3CF7-4BF6-A4FF-8349332C2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543" y="3153632"/>
            <a:ext cx="1056009" cy="72052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82CD7E8-2C6A-4654-A64B-7A76A0659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1231" y="1526182"/>
            <a:ext cx="1296792" cy="86610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7C0014-FE22-46FD-B25D-01B0D78A9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6177" y="3033765"/>
            <a:ext cx="1254456" cy="83346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942ED21-2FFD-4873-ACA9-E63D73A9C3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0543" y="1587583"/>
            <a:ext cx="1056009" cy="704006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274E321-17F3-4164-B6E1-8A4D754C23B7}"/>
              </a:ext>
            </a:extLst>
          </p:cNvPr>
          <p:cNvSpPr txBox="1"/>
          <p:nvPr/>
        </p:nvSpPr>
        <p:spPr>
          <a:xfrm>
            <a:off x="248474" y="5658381"/>
            <a:ext cx="10089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Source: Thijssen et al (2022) </a:t>
            </a:r>
            <a:r>
              <a:rPr lang="en-US" sz="1200" i="0" dirty="0">
                <a:effectLst/>
              </a:rPr>
              <a:t>What matters in development and sustainment of community dementia friendly initiatives and why? A realist multiple case study. </a:t>
            </a:r>
          </a:p>
          <a:p>
            <a:r>
              <a:rPr lang="en-US" sz="1200" i="0" dirty="0">
                <a:effectLst/>
              </a:rPr>
              <a:t>BMC Public Health Submitted</a:t>
            </a:r>
            <a:r>
              <a:rPr lang="nl-NL" sz="1200" dirty="0"/>
              <a:t> </a:t>
            </a:r>
          </a:p>
          <a:p>
            <a:r>
              <a:rPr lang="en-US" sz="1200" dirty="0">
                <a:hlinkClick r:id="rId11"/>
              </a:rPr>
              <a:t>What matters in development and sustainment of community dementia friendly initiatives and why? A realist multiple case study | Research Square</a:t>
            </a:r>
            <a:endParaRPr lang="nl-NL" sz="1200" dirty="0"/>
          </a:p>
        </p:txBody>
      </p:sp>
      <p:pic>
        <p:nvPicPr>
          <p:cNvPr id="29" name="Graphic 28" descr="Groep mensen silhouet">
            <a:extLst>
              <a:ext uri="{FF2B5EF4-FFF2-40B4-BE49-F238E27FC236}">
                <a16:creationId xmlns:a16="http://schemas.microsoft.com/office/drawing/2014/main" id="{0981AE38-0A3C-4865-9C4D-16BEBB686C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19946" y="3718711"/>
            <a:ext cx="1259327" cy="12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9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42C6DA-AD00-4E13-A196-F038EA35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err="1">
                <a:solidFill>
                  <a:schemeClr val="accent1"/>
                </a:solidFill>
              </a:rPr>
              <a:t>Results</a:t>
            </a:r>
            <a:r>
              <a:rPr lang="nl-NL" sz="3200" dirty="0">
                <a:solidFill>
                  <a:schemeClr val="accent1"/>
                </a:solidFill>
              </a:rPr>
              <a:t> of best </a:t>
            </a:r>
            <a:r>
              <a:rPr lang="nl-NL" sz="3200" dirty="0" err="1">
                <a:solidFill>
                  <a:schemeClr val="accent1"/>
                </a:solidFill>
              </a:rPr>
              <a:t>practices</a:t>
            </a:r>
            <a:r>
              <a:rPr lang="nl-NL" sz="3200" dirty="0">
                <a:solidFill>
                  <a:schemeClr val="accent1"/>
                </a:solidFill>
              </a:rPr>
              <a:t>: Development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sustainment</a:t>
            </a:r>
            <a:r>
              <a:rPr lang="nl-NL" sz="3200" dirty="0">
                <a:solidFill>
                  <a:schemeClr val="accent1"/>
                </a:solidFill>
              </a:rPr>
              <a:t> of </a:t>
            </a:r>
            <a:r>
              <a:rPr lang="nl-NL" sz="3200" dirty="0" err="1">
                <a:solidFill>
                  <a:schemeClr val="accent1"/>
                </a:solidFill>
              </a:rPr>
              <a:t>DFIs</a:t>
            </a:r>
            <a:r>
              <a:rPr lang="nl-NL" sz="3200" dirty="0">
                <a:solidFill>
                  <a:schemeClr val="accent1"/>
                </a:solidFill>
              </a:rPr>
              <a:t>; </a:t>
            </a:r>
            <a:r>
              <a:rPr lang="nl-NL" sz="3200" dirty="0" err="1">
                <a:solidFill>
                  <a:schemeClr val="accent1"/>
                </a:solidFill>
              </a:rPr>
              <a:t>what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matters</a:t>
            </a:r>
            <a:r>
              <a:rPr lang="nl-NL" sz="3200" dirty="0">
                <a:solidFill>
                  <a:schemeClr val="accent1"/>
                </a:solidFill>
              </a:rPr>
              <a:t>?</a:t>
            </a:r>
            <a:endParaRPr lang="nl-NL" sz="32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2BBC0C1-A9D6-425A-AC5E-3AE7307F4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endParaRPr lang="nl-NL" b="1" dirty="0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221BB8DA-79C1-4D3F-ABD6-9B4F668EB714}"/>
              </a:ext>
            </a:extLst>
          </p:cNvPr>
          <p:cNvSpPr/>
          <p:nvPr/>
        </p:nvSpPr>
        <p:spPr>
          <a:xfrm>
            <a:off x="545874" y="1998921"/>
            <a:ext cx="2388712" cy="123901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tx1"/>
                </a:solidFill>
              </a:rPr>
              <a:t>Building public support</a:t>
            </a:r>
          </a:p>
          <a:p>
            <a:pPr algn="ctr"/>
            <a:r>
              <a:rPr lang="nl-NL" sz="1200" b="1" dirty="0" err="1">
                <a:solidFill>
                  <a:schemeClr val="tx1"/>
                </a:solidFill>
              </a:rPr>
              <a:t>Institutional</a:t>
            </a:r>
            <a:r>
              <a:rPr lang="nl-NL" sz="1200" b="1" dirty="0">
                <a:solidFill>
                  <a:schemeClr val="tx1"/>
                </a:solidFill>
              </a:rPr>
              <a:t> &amp; </a:t>
            </a:r>
            <a:r>
              <a:rPr lang="nl-NL" sz="1200" b="1" dirty="0" err="1">
                <a:solidFill>
                  <a:schemeClr val="tx1"/>
                </a:solidFill>
              </a:rPr>
              <a:t>organizational</a:t>
            </a:r>
            <a:r>
              <a:rPr lang="nl-NL" sz="1200" b="1" dirty="0">
                <a:solidFill>
                  <a:schemeClr val="tx1"/>
                </a:solidFill>
              </a:rPr>
              <a:t> level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4EF5172B-6DD6-43B4-915E-D565CAE5950C}"/>
              </a:ext>
            </a:extLst>
          </p:cNvPr>
          <p:cNvSpPr/>
          <p:nvPr/>
        </p:nvSpPr>
        <p:spPr>
          <a:xfrm>
            <a:off x="545874" y="3514823"/>
            <a:ext cx="2388712" cy="11449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err="1">
                <a:solidFill>
                  <a:schemeClr val="tx1"/>
                </a:solidFill>
              </a:rPr>
              <a:t>Interdisciplinary</a:t>
            </a:r>
            <a:r>
              <a:rPr lang="nl-NL" sz="2000" b="1" dirty="0">
                <a:solidFill>
                  <a:schemeClr val="tx1"/>
                </a:solidFill>
              </a:rPr>
              <a:t> </a:t>
            </a:r>
            <a:r>
              <a:rPr lang="nl-NL" sz="2000" b="1" dirty="0" err="1">
                <a:solidFill>
                  <a:schemeClr val="tx1"/>
                </a:solidFill>
              </a:rPr>
              <a:t>collaboration</a:t>
            </a:r>
            <a:endParaRPr lang="nl-NL" sz="2000" b="1" dirty="0">
              <a:solidFill>
                <a:schemeClr val="tx1"/>
              </a:solidFill>
            </a:endParaRPr>
          </a:p>
          <a:p>
            <a:pPr algn="ctr"/>
            <a:r>
              <a:rPr lang="nl-NL" sz="1200" b="1" dirty="0" err="1">
                <a:solidFill>
                  <a:schemeClr val="tx1"/>
                </a:solidFill>
              </a:rPr>
              <a:t>Interpersonal</a:t>
            </a:r>
            <a:r>
              <a:rPr lang="nl-NL" sz="1200" b="1" dirty="0">
                <a:solidFill>
                  <a:schemeClr val="tx1"/>
                </a:solidFill>
              </a:rPr>
              <a:t>  level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6ECD0FA0-3015-4775-BBD5-937670C13B78}"/>
              </a:ext>
            </a:extLst>
          </p:cNvPr>
          <p:cNvSpPr/>
          <p:nvPr/>
        </p:nvSpPr>
        <p:spPr>
          <a:xfrm>
            <a:off x="522892" y="4879132"/>
            <a:ext cx="2411694" cy="11449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err="1">
                <a:solidFill>
                  <a:schemeClr val="tx1"/>
                </a:solidFill>
              </a:rPr>
              <a:t>Participation</a:t>
            </a:r>
            <a:r>
              <a:rPr lang="nl-NL" sz="2000" b="1" dirty="0">
                <a:solidFill>
                  <a:schemeClr val="tx1"/>
                </a:solidFill>
              </a:rPr>
              <a:t> in DFI</a:t>
            </a:r>
          </a:p>
          <a:p>
            <a:pPr algn="ctr"/>
            <a:r>
              <a:rPr lang="nl-NL" sz="1200" b="1" dirty="0" err="1">
                <a:solidFill>
                  <a:schemeClr val="tx1"/>
                </a:solidFill>
              </a:rPr>
              <a:t>Interpersonal</a:t>
            </a:r>
            <a:r>
              <a:rPr lang="nl-NL" sz="1200" b="1" dirty="0">
                <a:solidFill>
                  <a:schemeClr val="tx1"/>
                </a:solidFill>
              </a:rPr>
              <a:t> &amp; </a:t>
            </a:r>
            <a:r>
              <a:rPr lang="nl-NL" sz="1200" b="1" dirty="0" err="1">
                <a:solidFill>
                  <a:schemeClr val="tx1"/>
                </a:solidFill>
              </a:rPr>
              <a:t>individual</a:t>
            </a:r>
            <a:r>
              <a:rPr lang="nl-NL" sz="1200" b="1" dirty="0">
                <a:solidFill>
                  <a:schemeClr val="tx1"/>
                </a:solidFill>
              </a:rPr>
              <a:t> level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A7B4453-4971-43E0-B3CB-B35FDC911942}"/>
              </a:ext>
            </a:extLst>
          </p:cNvPr>
          <p:cNvSpPr txBox="1"/>
          <p:nvPr/>
        </p:nvSpPr>
        <p:spPr>
          <a:xfrm>
            <a:off x="522892" y="6243441"/>
            <a:ext cx="93015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Thijssen et al (2022)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matters in development and sustainment of community dementia friendly initiatives and why? A realist multiple case study.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BMC Public Health Submitted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What matters in development and sustainment of community dementia friendly initiatives and why? A realist multiple case study | Research Square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3B1E69EA-9A1D-4F7A-9E74-66A86358AD14}"/>
              </a:ext>
            </a:extLst>
          </p:cNvPr>
          <p:cNvSpPr/>
          <p:nvPr/>
        </p:nvSpPr>
        <p:spPr>
          <a:xfrm>
            <a:off x="3107694" y="2004671"/>
            <a:ext cx="1956065" cy="4019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u="sng" dirty="0"/>
              <a:t>Context</a:t>
            </a:r>
            <a:r>
              <a:rPr lang="nl-NL" sz="2000" dirty="0"/>
              <a:t>:</a:t>
            </a:r>
          </a:p>
          <a:p>
            <a:pPr algn="ctr"/>
            <a:endParaRPr lang="nl-NL" sz="2000" dirty="0"/>
          </a:p>
          <a:p>
            <a:pPr algn="ctr"/>
            <a:r>
              <a:rPr lang="nl-NL" dirty="0" err="1"/>
              <a:t>Diversity</a:t>
            </a:r>
            <a:r>
              <a:rPr lang="nl-NL" dirty="0"/>
              <a:t> in professional background of </a:t>
            </a:r>
            <a:r>
              <a:rPr lang="nl-NL" dirty="0" err="1"/>
              <a:t>involved</a:t>
            </a:r>
            <a:r>
              <a:rPr lang="nl-NL" dirty="0"/>
              <a:t> stakeholders</a:t>
            </a:r>
          </a:p>
        </p:txBody>
      </p:sp>
      <p:sp>
        <p:nvSpPr>
          <p:cNvPr id="20" name="Tijdelijke aanduiding voor inhoud 4">
            <a:extLst>
              <a:ext uri="{FF2B5EF4-FFF2-40B4-BE49-F238E27FC236}">
                <a16:creationId xmlns:a16="http://schemas.microsoft.com/office/drawing/2014/main" id="{44D5F11C-1303-4B48-98AB-D10A2CB889FE}"/>
              </a:ext>
            </a:extLst>
          </p:cNvPr>
          <p:cNvSpPr txBox="1">
            <a:spLocks/>
          </p:cNvSpPr>
          <p:nvPr/>
        </p:nvSpPr>
        <p:spPr>
          <a:xfrm>
            <a:off x="5346280" y="2087022"/>
            <a:ext cx="3185188" cy="1731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nl-NL" u="sng" dirty="0" err="1"/>
              <a:t>Mechanisms</a:t>
            </a:r>
            <a:r>
              <a:rPr lang="nl-NL" u="sng" dirty="0"/>
              <a:t>:</a:t>
            </a:r>
          </a:p>
          <a:p>
            <a:pPr marL="0" indent="0" algn="ctr">
              <a:buFont typeface="Arial" pitchFamily="34" charset="0"/>
              <a:buNone/>
            </a:pPr>
            <a:r>
              <a:rPr lang="nl-NL" sz="1800" dirty="0" err="1"/>
              <a:t>Reciprocity</a:t>
            </a:r>
            <a:r>
              <a:rPr lang="nl-NL" sz="1800" dirty="0"/>
              <a:t> in interest</a:t>
            </a:r>
          </a:p>
          <a:p>
            <a:pPr marL="0" indent="0" algn="ctr">
              <a:buFont typeface="Arial" pitchFamily="34" charset="0"/>
              <a:buNone/>
            </a:pPr>
            <a:r>
              <a:rPr lang="nl-NL" sz="1800" dirty="0" err="1"/>
              <a:t>Sharing</a:t>
            </a:r>
            <a:r>
              <a:rPr lang="nl-NL" sz="1800" dirty="0"/>
              <a:t> resources</a:t>
            </a:r>
          </a:p>
          <a:p>
            <a:pPr marL="0" indent="0" algn="ctr">
              <a:buFont typeface="Arial" pitchFamily="34" charset="0"/>
              <a:buNone/>
            </a:pPr>
            <a:r>
              <a:rPr lang="nl-NL" sz="1800" dirty="0" err="1"/>
              <a:t>Importance</a:t>
            </a:r>
            <a:r>
              <a:rPr lang="nl-NL" sz="1800" dirty="0"/>
              <a:t> of a </a:t>
            </a:r>
            <a:r>
              <a:rPr lang="nl-NL" sz="1800" dirty="0" err="1"/>
              <a:t>network</a:t>
            </a:r>
            <a:endParaRPr lang="nl-NL" sz="1800" dirty="0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D0B84535-1A7D-4CC0-82BA-A6AB37A40C69}"/>
              </a:ext>
            </a:extLst>
          </p:cNvPr>
          <p:cNvSpPr/>
          <p:nvPr/>
        </p:nvSpPr>
        <p:spPr>
          <a:xfrm>
            <a:off x="5346280" y="4025074"/>
            <a:ext cx="3185188" cy="1914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Mechanisms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</a:t>
            </a:r>
            <a:r>
              <a:rPr kumimoji="0" lang="nl-NL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approach: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Feelings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making a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connection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encouragament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6EA79925-98A9-4D00-BC88-0C0DFDC2BBF8}"/>
              </a:ext>
            </a:extLst>
          </p:cNvPr>
          <p:cNvSpPr/>
          <p:nvPr/>
        </p:nvSpPr>
        <p:spPr>
          <a:xfrm>
            <a:off x="8925908" y="2441922"/>
            <a:ext cx="2743200" cy="287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Outcomes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feeling of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input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initiatives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DFIs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1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D6602-8E5C-4265-AD01-A9A5D9A2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46" y="110324"/>
            <a:ext cx="3930591" cy="533400"/>
          </a:xfrm>
        </p:spPr>
        <p:txBody>
          <a:bodyPr/>
          <a:lstStyle/>
          <a:p>
            <a:r>
              <a:rPr lang="nl-NL" dirty="0"/>
              <a:t>Resultaten fase B</a:t>
            </a:r>
            <a:endParaRPr lang="nl-NL" b="0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DCFE681B-6AB7-44D5-80F9-50B61F269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853" r="-400" b="27433"/>
          <a:stretch/>
        </p:blipFill>
        <p:spPr>
          <a:xfrm>
            <a:off x="4135273" y="643724"/>
            <a:ext cx="7648682" cy="19196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8505B80-5030-461B-B3BB-977018CF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6" r="709"/>
          <a:stretch/>
        </p:blipFill>
        <p:spPr>
          <a:xfrm>
            <a:off x="4135274" y="2500144"/>
            <a:ext cx="7622830" cy="19196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AC0D8F-CD4C-4820-9E2B-8E33CF5B0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123" y="4098036"/>
            <a:ext cx="7622830" cy="275996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F2166CF-23F3-468F-AA35-C9BA1C96EF5A}"/>
              </a:ext>
            </a:extLst>
          </p:cNvPr>
          <p:cNvSpPr txBox="1"/>
          <p:nvPr/>
        </p:nvSpPr>
        <p:spPr>
          <a:xfrm>
            <a:off x="750833" y="1307428"/>
            <a:ext cx="338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Building public support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ECB64CA-4CCC-48FD-85DA-E8F7886F6325}"/>
              </a:ext>
            </a:extLst>
          </p:cNvPr>
          <p:cNvSpPr txBox="1"/>
          <p:nvPr/>
        </p:nvSpPr>
        <p:spPr>
          <a:xfrm>
            <a:off x="954198" y="3082751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Collaboration</a:t>
            </a:r>
            <a:endParaRPr lang="nl-NL" b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4CC67A3-350E-4F29-A7AB-E73DBD63EFAF}"/>
              </a:ext>
            </a:extLst>
          </p:cNvPr>
          <p:cNvSpPr txBox="1"/>
          <p:nvPr/>
        </p:nvSpPr>
        <p:spPr>
          <a:xfrm>
            <a:off x="685378" y="4684567"/>
            <a:ext cx="2901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Participation</a:t>
            </a:r>
            <a:r>
              <a:rPr lang="nl-NL" b="1" dirty="0"/>
              <a:t> in </a:t>
            </a:r>
            <a:r>
              <a:rPr lang="nl-NL" b="1" dirty="0" err="1"/>
              <a:t>DFIs</a:t>
            </a:r>
            <a:r>
              <a:rPr lang="nl-NL" b="1" dirty="0"/>
              <a:t> </a:t>
            </a:r>
            <a:r>
              <a:rPr lang="nl-NL" b="1" dirty="0" err="1"/>
              <a:t>by</a:t>
            </a:r>
            <a:r>
              <a:rPr lang="nl-NL" b="1" dirty="0"/>
              <a:t> </a:t>
            </a:r>
            <a:r>
              <a:rPr lang="nl-NL" b="1" dirty="0" err="1"/>
              <a:t>people</a:t>
            </a:r>
            <a:r>
              <a:rPr lang="nl-NL" b="1" dirty="0"/>
              <a:t> </a:t>
            </a:r>
            <a:r>
              <a:rPr lang="nl-NL" b="1" dirty="0" err="1"/>
              <a:t>with</a:t>
            </a:r>
            <a:r>
              <a:rPr lang="nl-NL" b="1" dirty="0"/>
              <a:t> dementia </a:t>
            </a: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carers</a:t>
            </a:r>
            <a:endParaRPr lang="nl-NL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1E39966-CFD0-4A8F-A263-FA5C7DD65A89}"/>
              </a:ext>
            </a:extLst>
          </p:cNvPr>
          <p:cNvSpPr txBox="1"/>
          <p:nvPr/>
        </p:nvSpPr>
        <p:spPr>
          <a:xfrm>
            <a:off x="620090" y="1637094"/>
            <a:ext cx="310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Institutional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organisational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E908A-264C-4C42-A84C-85A140506663}"/>
              </a:ext>
            </a:extLst>
          </p:cNvPr>
          <p:cNvSpPr txBox="1"/>
          <p:nvPr/>
        </p:nvSpPr>
        <p:spPr>
          <a:xfrm>
            <a:off x="1109882" y="3498100"/>
            <a:ext cx="144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Interpersonal</a:t>
            </a:r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3EC251F-A020-4726-A150-85BC521F3751}"/>
              </a:ext>
            </a:extLst>
          </p:cNvPr>
          <p:cNvSpPr txBox="1"/>
          <p:nvPr/>
        </p:nvSpPr>
        <p:spPr>
          <a:xfrm>
            <a:off x="620090" y="5561581"/>
            <a:ext cx="281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Interpersonal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individual</a:t>
            </a:r>
            <a:endParaRPr lang="nl-NL" dirty="0"/>
          </a:p>
        </p:txBody>
      </p:sp>
      <p:sp>
        <p:nvSpPr>
          <p:cNvPr id="31" name="Rechteraccolade 30">
            <a:extLst>
              <a:ext uri="{FF2B5EF4-FFF2-40B4-BE49-F238E27FC236}">
                <a16:creationId xmlns:a16="http://schemas.microsoft.com/office/drawing/2014/main" id="{3B1673E4-C2E4-4C4C-8194-EBC4839CDE64}"/>
              </a:ext>
            </a:extLst>
          </p:cNvPr>
          <p:cNvSpPr/>
          <p:nvPr/>
        </p:nvSpPr>
        <p:spPr>
          <a:xfrm rot="5400000">
            <a:off x="7057500" y="-1311271"/>
            <a:ext cx="1405990" cy="7622830"/>
          </a:xfrm>
          <a:prstGeom prst="rightBrace">
            <a:avLst>
              <a:gd name="adj1" fmla="val 8333"/>
              <a:gd name="adj2" fmla="val 8393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eraccolade 31">
            <a:extLst>
              <a:ext uri="{FF2B5EF4-FFF2-40B4-BE49-F238E27FC236}">
                <a16:creationId xmlns:a16="http://schemas.microsoft.com/office/drawing/2014/main" id="{BB4530B7-073C-4B18-A643-9E07660D694D}"/>
              </a:ext>
            </a:extLst>
          </p:cNvPr>
          <p:cNvSpPr/>
          <p:nvPr/>
        </p:nvSpPr>
        <p:spPr>
          <a:xfrm rot="5400000">
            <a:off x="7057500" y="752707"/>
            <a:ext cx="1405990" cy="7622830"/>
          </a:xfrm>
          <a:prstGeom prst="rightBrace">
            <a:avLst>
              <a:gd name="adj1" fmla="val 8333"/>
              <a:gd name="adj2" fmla="val 8393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7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272EEC-AD5B-43B8-9662-030C0F571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846533"/>
            <a:ext cx="10800000" cy="4543634"/>
          </a:xfrm>
        </p:spPr>
        <p:txBody>
          <a:bodyPr/>
          <a:lstStyle/>
          <a:p>
            <a:r>
              <a:rPr lang="nl-NL" dirty="0"/>
              <a:t>4 pilot </a:t>
            </a:r>
            <a:r>
              <a:rPr lang="nl-NL" dirty="0" err="1"/>
              <a:t>municipalities</a:t>
            </a:r>
            <a:r>
              <a:rPr lang="nl-NL" dirty="0"/>
              <a:t> </a:t>
            </a:r>
            <a:r>
              <a:rPr lang="nl-NL" dirty="0" err="1"/>
              <a:t>ambition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</a:t>
            </a:r>
            <a:r>
              <a:rPr lang="nl-NL" dirty="0" err="1"/>
              <a:t>DFIs</a:t>
            </a:r>
            <a:endParaRPr lang="nl-NL" dirty="0"/>
          </a:p>
          <a:p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theory</a:t>
            </a:r>
            <a:r>
              <a:rPr lang="nl-NL" dirty="0"/>
              <a:t> of </a:t>
            </a:r>
            <a:r>
              <a:rPr lang="nl-NL" dirty="0" err="1"/>
              <a:t>Interdiciplinary</a:t>
            </a:r>
            <a:r>
              <a:rPr lang="nl-NL" dirty="0"/>
              <a:t> </a:t>
            </a:r>
            <a:r>
              <a:rPr lang="nl-NL" dirty="0" err="1"/>
              <a:t>collaboration</a:t>
            </a:r>
            <a:endParaRPr lang="nl-NL" dirty="0"/>
          </a:p>
          <a:p>
            <a:r>
              <a:rPr lang="nl-NL" dirty="0" err="1"/>
              <a:t>Communities</a:t>
            </a:r>
            <a:r>
              <a:rPr lang="nl-NL" dirty="0"/>
              <a:t> of </a:t>
            </a:r>
            <a:r>
              <a:rPr lang="nl-NL" dirty="0" err="1"/>
              <a:t>practice</a:t>
            </a:r>
            <a:r>
              <a:rPr lang="nl-NL" dirty="0"/>
              <a:t>, meetings 1 per 5 weeks or 1 per 6 </a:t>
            </a:r>
            <a:r>
              <a:rPr lang="nl-NL" dirty="0" err="1"/>
              <a:t>months</a:t>
            </a:r>
            <a:r>
              <a:rPr lang="nl-NL" dirty="0"/>
              <a:t> (corona!)</a:t>
            </a:r>
          </a:p>
          <a:p>
            <a:r>
              <a:rPr lang="nl-NL" dirty="0" err="1"/>
              <a:t>Participants</a:t>
            </a:r>
            <a:r>
              <a:rPr lang="nl-NL" dirty="0"/>
              <a:t>: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6 </a:t>
            </a:r>
            <a:r>
              <a:rPr lang="nl-NL" dirty="0" err="1"/>
              <a:t>Focusgroups</a:t>
            </a:r>
            <a:r>
              <a:rPr lang="nl-NL" dirty="0"/>
              <a:t>, </a:t>
            </a:r>
            <a:r>
              <a:rPr lang="nl-NL" dirty="0" err="1"/>
              <a:t>informed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minutes, </a:t>
            </a:r>
            <a:r>
              <a:rPr lang="nl-NL" dirty="0" err="1"/>
              <a:t>observations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reflections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2 exit interviews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F805548-F99B-47A2-B615-D2A0A65C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14" y="781605"/>
            <a:ext cx="10801350" cy="533400"/>
          </a:xfrm>
        </p:spPr>
        <p:txBody>
          <a:bodyPr/>
          <a:lstStyle/>
          <a:p>
            <a:r>
              <a:rPr lang="nl-NL" sz="2400" dirty="0" err="1">
                <a:solidFill>
                  <a:schemeClr val="accent1"/>
                </a:solidFill>
              </a:rPr>
              <a:t>Interdisciplinary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collaboration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during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the</a:t>
            </a:r>
            <a:r>
              <a:rPr lang="nl-NL" sz="2400" dirty="0">
                <a:solidFill>
                  <a:schemeClr val="accent1"/>
                </a:solidFill>
              </a:rPr>
              <a:t> development </a:t>
            </a:r>
            <a:r>
              <a:rPr lang="nl-NL" sz="2400" dirty="0" err="1">
                <a:solidFill>
                  <a:schemeClr val="accent1"/>
                </a:solidFill>
              </a:rPr>
              <a:t>and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sustainment</a:t>
            </a:r>
            <a:r>
              <a:rPr lang="nl-NL" sz="2400" dirty="0">
                <a:solidFill>
                  <a:schemeClr val="accent1"/>
                </a:solidFill>
              </a:rPr>
              <a:t> of DFI</a:t>
            </a:r>
            <a:endParaRPr lang="nl-NL" sz="24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D4B670-6809-4FD2-852E-A1FDE791C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6" t="25039" r="63198" b="26590"/>
          <a:stretch/>
        </p:blipFill>
        <p:spPr>
          <a:xfrm>
            <a:off x="9921828" y="1506674"/>
            <a:ext cx="2008452" cy="1970555"/>
          </a:xfrm>
          <a:prstGeom prst="rect">
            <a:avLst/>
          </a:prstGeom>
        </p:spPr>
      </p:pic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B3B96815-218D-45E6-85B4-EA2D4FB5C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334599"/>
              </p:ext>
            </p:extLst>
          </p:nvPr>
        </p:nvGraphicFramePr>
        <p:xfrm>
          <a:off x="1454216" y="3264195"/>
          <a:ext cx="6893441" cy="2149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032">
                  <a:extLst>
                    <a:ext uri="{9D8B030D-6E8A-4147-A177-3AD203B41FA5}">
                      <a16:colId xmlns:a16="http://schemas.microsoft.com/office/drawing/2014/main" val="2308883139"/>
                    </a:ext>
                  </a:extLst>
                </a:gridCol>
                <a:gridCol w="721299">
                  <a:extLst>
                    <a:ext uri="{9D8B030D-6E8A-4147-A177-3AD203B41FA5}">
                      <a16:colId xmlns:a16="http://schemas.microsoft.com/office/drawing/2014/main" val="2041507676"/>
                    </a:ext>
                  </a:extLst>
                </a:gridCol>
                <a:gridCol w="723906">
                  <a:extLst>
                    <a:ext uri="{9D8B030D-6E8A-4147-A177-3AD203B41FA5}">
                      <a16:colId xmlns:a16="http://schemas.microsoft.com/office/drawing/2014/main" val="3007832653"/>
                    </a:ext>
                  </a:extLst>
                </a:gridCol>
                <a:gridCol w="615242">
                  <a:extLst>
                    <a:ext uri="{9D8B030D-6E8A-4147-A177-3AD203B41FA5}">
                      <a16:colId xmlns:a16="http://schemas.microsoft.com/office/drawing/2014/main" val="1736283899"/>
                    </a:ext>
                  </a:extLst>
                </a:gridCol>
                <a:gridCol w="688766">
                  <a:extLst>
                    <a:ext uri="{9D8B030D-6E8A-4147-A177-3AD203B41FA5}">
                      <a16:colId xmlns:a16="http://schemas.microsoft.com/office/drawing/2014/main" val="159474219"/>
                    </a:ext>
                  </a:extLst>
                </a:gridCol>
                <a:gridCol w="732447">
                  <a:extLst>
                    <a:ext uri="{9D8B030D-6E8A-4147-A177-3AD203B41FA5}">
                      <a16:colId xmlns:a16="http://schemas.microsoft.com/office/drawing/2014/main" val="3214778110"/>
                    </a:ext>
                  </a:extLst>
                </a:gridCol>
                <a:gridCol w="619766">
                  <a:extLst>
                    <a:ext uri="{9D8B030D-6E8A-4147-A177-3AD203B41FA5}">
                      <a16:colId xmlns:a16="http://schemas.microsoft.com/office/drawing/2014/main" val="2058700341"/>
                    </a:ext>
                  </a:extLst>
                </a:gridCol>
                <a:gridCol w="689540">
                  <a:extLst>
                    <a:ext uri="{9D8B030D-6E8A-4147-A177-3AD203B41FA5}">
                      <a16:colId xmlns:a16="http://schemas.microsoft.com/office/drawing/2014/main" val="1639909966"/>
                    </a:ext>
                  </a:extLst>
                </a:gridCol>
                <a:gridCol w="906443">
                  <a:extLst>
                    <a:ext uri="{9D8B030D-6E8A-4147-A177-3AD203B41FA5}">
                      <a16:colId xmlns:a16="http://schemas.microsoft.com/office/drawing/2014/main" val="4212425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CS 1 N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CS 2 W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CS 3 H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CS 4 M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57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Included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Dropped out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Included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Dropped out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Included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Dropped out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Included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 err="1">
                          <a:effectLst/>
                        </a:rPr>
                        <a:t>Dropped</a:t>
                      </a:r>
                      <a:r>
                        <a:rPr lang="nl-NL" sz="900" dirty="0">
                          <a:effectLst/>
                        </a:rPr>
                        <a:t> out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420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Health- and social professionals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2 (replaced)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77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Volunteers/community members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 (not 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 (not 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4956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Entrepreneurs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 (not 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165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Policy officer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 (replaced)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65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People with dementia and/or their caregiver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 (not replaced)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142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Total participants per CoP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18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770060"/>
                  </a:ext>
                </a:extLst>
              </a:tr>
            </a:tbl>
          </a:graphicData>
        </a:graphic>
      </p:graphicFrame>
      <p:pic>
        <p:nvPicPr>
          <p:cNvPr id="14" name="Afbeelding 13">
            <a:extLst>
              <a:ext uri="{FF2B5EF4-FFF2-40B4-BE49-F238E27FC236}">
                <a16:creationId xmlns:a16="http://schemas.microsoft.com/office/drawing/2014/main" id="{5AEE780E-783E-45E4-8FC7-60C1F798E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4127079"/>
            <a:ext cx="1255885" cy="126198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62F0F7-60A8-47EE-8FE4-2BF185111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377" y="3874984"/>
            <a:ext cx="1100451" cy="113215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B7A37FD-2ABB-409D-B3BB-2F458AAA1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434" y="3960528"/>
            <a:ext cx="914479" cy="914479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25BDFA0-340E-4B32-899D-116B7A80E672}"/>
              </a:ext>
            </a:extLst>
          </p:cNvPr>
          <p:cNvSpPr txBox="1"/>
          <p:nvPr/>
        </p:nvSpPr>
        <p:spPr>
          <a:xfrm>
            <a:off x="870951" y="6390167"/>
            <a:ext cx="694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Source: Thijssen et al (2022) 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Working together to create dementia-friendly communities. </a:t>
            </a:r>
            <a:r>
              <a:rPr lang="nl-NL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realist </a:t>
            </a:r>
            <a:r>
              <a:rPr lang="nl-NL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evaluation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76642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F11B8-293A-41A3-A16C-ADFDAE0E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1" y="729029"/>
            <a:ext cx="12147945" cy="555171"/>
          </a:xfrm>
        </p:spPr>
        <p:txBody>
          <a:bodyPr/>
          <a:lstStyle/>
          <a:p>
            <a:r>
              <a:rPr lang="nl-NL" sz="2400" dirty="0" err="1">
                <a:solidFill>
                  <a:schemeClr val="accent1"/>
                </a:solidFill>
              </a:rPr>
              <a:t>Results</a:t>
            </a:r>
            <a:r>
              <a:rPr lang="nl-NL" sz="2400" dirty="0">
                <a:solidFill>
                  <a:schemeClr val="accent1"/>
                </a:solidFill>
              </a:rPr>
              <a:t>: </a:t>
            </a:r>
            <a:r>
              <a:rPr lang="nl-NL" sz="2400" dirty="0" err="1">
                <a:solidFill>
                  <a:schemeClr val="accent1"/>
                </a:solidFill>
              </a:rPr>
              <a:t>Interdisciplinary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collaboration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during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the</a:t>
            </a:r>
            <a:r>
              <a:rPr lang="nl-NL" sz="2400" dirty="0">
                <a:solidFill>
                  <a:schemeClr val="accent1"/>
                </a:solidFill>
              </a:rPr>
              <a:t> development </a:t>
            </a:r>
            <a:r>
              <a:rPr lang="nl-NL" sz="2400" dirty="0" err="1">
                <a:solidFill>
                  <a:schemeClr val="accent1"/>
                </a:solidFill>
              </a:rPr>
              <a:t>and</a:t>
            </a:r>
            <a:r>
              <a:rPr lang="nl-NL" sz="2400" dirty="0">
                <a:solidFill>
                  <a:schemeClr val="accent1"/>
                </a:solidFill>
              </a:rPr>
              <a:t> </a:t>
            </a:r>
            <a:r>
              <a:rPr lang="nl-NL" sz="2400" dirty="0" err="1">
                <a:solidFill>
                  <a:schemeClr val="accent1"/>
                </a:solidFill>
              </a:rPr>
              <a:t>sustainment</a:t>
            </a:r>
            <a:r>
              <a:rPr lang="nl-NL" sz="2400" dirty="0">
                <a:solidFill>
                  <a:schemeClr val="accent1"/>
                </a:solidFill>
              </a:rPr>
              <a:t> of DFI</a:t>
            </a:r>
            <a:endParaRPr lang="nl-NL" sz="2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8DBA204-93DA-494D-9514-67C97277DE71}"/>
              </a:ext>
            </a:extLst>
          </p:cNvPr>
          <p:cNvSpPr txBox="1"/>
          <p:nvPr/>
        </p:nvSpPr>
        <p:spPr>
          <a:xfrm>
            <a:off x="2745724" y="2886439"/>
            <a:ext cx="493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Leader(</a:t>
            </a:r>
            <a:r>
              <a:rPr lang="nl-NL" u="sng" dirty="0" err="1"/>
              <a:t>ship</a:t>
            </a:r>
            <a:r>
              <a:rPr lang="nl-NL" u="sng" dirty="0"/>
              <a:t>)	</a:t>
            </a:r>
            <a:r>
              <a:rPr lang="nl-NL" u="sng" dirty="0" err="1"/>
              <a:t>Groupdynamics</a:t>
            </a:r>
            <a:r>
              <a:rPr lang="nl-NL" u="sng" dirty="0"/>
              <a:t>	      DFI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A9E137B-044E-49E6-8DDA-7361E0E9F708}"/>
              </a:ext>
            </a:extLst>
          </p:cNvPr>
          <p:cNvSpPr txBox="1"/>
          <p:nvPr/>
        </p:nvSpPr>
        <p:spPr>
          <a:xfrm>
            <a:off x="4123287" y="244270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Mechanisms</a:t>
            </a:r>
            <a:endParaRPr lang="nl-NL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1B7AED2-8F81-4FEC-9B4A-4D3E57BA3C4C}"/>
              </a:ext>
            </a:extLst>
          </p:cNvPr>
          <p:cNvSpPr txBox="1"/>
          <p:nvPr/>
        </p:nvSpPr>
        <p:spPr>
          <a:xfrm>
            <a:off x="8180699" y="2484132"/>
            <a:ext cx="115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Outcomes</a:t>
            </a:r>
            <a:endParaRPr lang="nl-NL" b="1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ACC2C993-8904-4D5E-B8EB-8FE5869E5E8D}"/>
              </a:ext>
            </a:extLst>
          </p:cNvPr>
          <p:cNvSpPr/>
          <p:nvPr/>
        </p:nvSpPr>
        <p:spPr>
          <a:xfrm>
            <a:off x="1651379" y="2020185"/>
            <a:ext cx="8802806" cy="2905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A39145F-8CCA-40BE-B6FE-22BB36E156E3}"/>
              </a:ext>
            </a:extLst>
          </p:cNvPr>
          <p:cNvSpPr/>
          <p:nvPr/>
        </p:nvSpPr>
        <p:spPr>
          <a:xfrm>
            <a:off x="1296536" y="1754372"/>
            <a:ext cx="9472375" cy="3404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1FC9A79A-208F-4A0C-B4FE-A1091054D61D}"/>
              </a:ext>
            </a:extLst>
          </p:cNvPr>
          <p:cNvSpPr/>
          <p:nvPr/>
        </p:nvSpPr>
        <p:spPr>
          <a:xfrm>
            <a:off x="914399" y="1520456"/>
            <a:ext cx="10194879" cy="3902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DF4E857-C045-494D-B102-61DC8ECF5528}"/>
              </a:ext>
            </a:extLst>
          </p:cNvPr>
          <p:cNvSpPr txBox="1"/>
          <p:nvPr/>
        </p:nvSpPr>
        <p:spPr>
          <a:xfrm>
            <a:off x="4244909" y="3271086"/>
            <a:ext cx="185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Equivalence</a:t>
            </a:r>
            <a:endParaRPr lang="nl-NL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Acknowledgement</a:t>
            </a:r>
            <a:r>
              <a:rPr lang="nl-NL" sz="1400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/>
              <a:t>Feeling significant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Belonging</a:t>
            </a:r>
            <a:r>
              <a:rPr lang="nl-NL" sz="1400" dirty="0"/>
              <a:t>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1C92580-DBF3-47D0-8ED8-014909551AAD}"/>
              </a:ext>
            </a:extLst>
          </p:cNvPr>
          <p:cNvSpPr txBox="1"/>
          <p:nvPr/>
        </p:nvSpPr>
        <p:spPr>
          <a:xfrm>
            <a:off x="6196719" y="3240255"/>
            <a:ext cx="1524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Activating</a:t>
            </a:r>
            <a:endParaRPr lang="nl-NL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Responsibilty</a:t>
            </a:r>
            <a:r>
              <a:rPr lang="nl-NL" sz="1400" dirty="0"/>
              <a:t>-Feeling significant</a:t>
            </a:r>
          </a:p>
          <a:p>
            <a:endParaRPr lang="nl-NL" sz="1400" dirty="0"/>
          </a:p>
          <a:p>
            <a:endParaRPr lang="nl-NL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2772628-06EB-45C0-B953-80D3DDDD1E90}"/>
              </a:ext>
            </a:extLst>
          </p:cNvPr>
          <p:cNvSpPr txBox="1"/>
          <p:nvPr/>
        </p:nvSpPr>
        <p:spPr>
          <a:xfrm>
            <a:off x="2510359" y="3391352"/>
            <a:ext cx="129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 err="1"/>
              <a:t>Structure</a:t>
            </a:r>
            <a:endParaRPr lang="nl-NL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400" dirty="0"/>
              <a:t>Support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414251E-9C1C-4FFC-AE1E-221A3442715E}"/>
              </a:ext>
            </a:extLst>
          </p:cNvPr>
          <p:cNvSpPr txBox="1"/>
          <p:nvPr/>
        </p:nvSpPr>
        <p:spPr>
          <a:xfrm flipH="1">
            <a:off x="2661797" y="4352927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5445B5B-15D6-4988-B26A-C306ACA06F45}"/>
              </a:ext>
            </a:extLst>
          </p:cNvPr>
          <p:cNvSpPr txBox="1"/>
          <p:nvPr/>
        </p:nvSpPr>
        <p:spPr>
          <a:xfrm>
            <a:off x="8076339" y="3072809"/>
            <a:ext cx="1844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 err="1"/>
              <a:t>Taking</a:t>
            </a:r>
            <a:r>
              <a:rPr lang="nl-NL" sz="1400" dirty="0"/>
              <a:t> </a:t>
            </a:r>
            <a:r>
              <a:rPr lang="nl-NL" sz="1400" dirty="0" err="1"/>
              <a:t>initiative</a:t>
            </a:r>
            <a:r>
              <a:rPr lang="nl-NL" sz="1400" dirty="0"/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 err="1"/>
              <a:t>Getting</a:t>
            </a:r>
            <a:r>
              <a:rPr lang="nl-NL" sz="1400" dirty="0"/>
              <a:t> new </a:t>
            </a:r>
            <a:r>
              <a:rPr lang="nl-NL" sz="1400" dirty="0" err="1"/>
              <a:t>ideas</a:t>
            </a:r>
            <a:r>
              <a:rPr lang="nl-NL" sz="1400" dirty="0"/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 err="1"/>
              <a:t>Motivation</a:t>
            </a:r>
            <a:r>
              <a:rPr lang="nl-NL" sz="1400" dirty="0"/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/>
              <a:t>Fun,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400" dirty="0" err="1"/>
              <a:t>Fullfilment</a:t>
            </a:r>
            <a:endParaRPr lang="nl-NL" sz="1400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5E242523-27B3-4831-8ABF-2CBCD2610228}"/>
              </a:ext>
            </a:extLst>
          </p:cNvPr>
          <p:cNvSpPr txBox="1"/>
          <p:nvPr/>
        </p:nvSpPr>
        <p:spPr>
          <a:xfrm>
            <a:off x="2543931" y="46007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841C82A-F1FD-4EA1-BB16-07886E7734C8}"/>
              </a:ext>
            </a:extLst>
          </p:cNvPr>
          <p:cNvSpPr txBox="1"/>
          <p:nvPr/>
        </p:nvSpPr>
        <p:spPr>
          <a:xfrm>
            <a:off x="2510359" y="4856500"/>
            <a:ext cx="5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CF55BA1-0E4B-4173-8A94-55BC9C7A7A2A}"/>
              </a:ext>
            </a:extLst>
          </p:cNvPr>
          <p:cNvSpPr txBox="1"/>
          <p:nvPr/>
        </p:nvSpPr>
        <p:spPr>
          <a:xfrm>
            <a:off x="226321" y="5307367"/>
            <a:ext cx="4870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1: </a:t>
            </a:r>
            <a:r>
              <a:rPr lang="nl-NL" dirty="0" err="1"/>
              <a:t>Municipality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ambition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DFI</a:t>
            </a:r>
          </a:p>
          <a:p>
            <a:r>
              <a:rPr lang="nl-NL" dirty="0"/>
              <a:t>2: </a:t>
            </a:r>
            <a:r>
              <a:rPr lang="nl-NL" dirty="0" err="1"/>
              <a:t>Diversity</a:t>
            </a:r>
            <a:r>
              <a:rPr lang="nl-NL" dirty="0"/>
              <a:t> in a </a:t>
            </a:r>
            <a:r>
              <a:rPr lang="nl-NL" dirty="0" err="1"/>
              <a:t>network</a:t>
            </a:r>
            <a:endParaRPr lang="nl-NL" dirty="0"/>
          </a:p>
          <a:p>
            <a:r>
              <a:rPr lang="nl-NL" dirty="0"/>
              <a:t>3: </a:t>
            </a:r>
            <a:r>
              <a:rPr lang="nl-NL" dirty="0" err="1"/>
              <a:t>Clarity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roles</a:t>
            </a:r>
            <a:r>
              <a:rPr lang="nl-NL" dirty="0"/>
              <a:t>, budget </a:t>
            </a:r>
            <a:r>
              <a:rPr lang="nl-NL" dirty="0" err="1"/>
              <a:t>and</a:t>
            </a:r>
            <a:r>
              <a:rPr lang="nl-NL" dirty="0"/>
              <a:t> manpower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F839A6A-3B42-485D-8485-B5BB21B0A0FF}"/>
              </a:ext>
            </a:extLst>
          </p:cNvPr>
          <p:cNvSpPr txBox="1"/>
          <p:nvPr/>
        </p:nvSpPr>
        <p:spPr>
          <a:xfrm>
            <a:off x="520996" y="6391219"/>
            <a:ext cx="6942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Source: Thijssen et al (2022) 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Working together to create dementia-friendly communities. </a:t>
            </a:r>
            <a:r>
              <a:rPr lang="nl-NL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realist </a:t>
            </a:r>
            <a:r>
              <a:rPr lang="nl-NL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evaluation</a:t>
            </a:r>
            <a:endParaRPr lang="nl-NL" sz="12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F63D1D4-7359-4525-AFA9-A7592E9CD144}"/>
              </a:ext>
            </a:extLst>
          </p:cNvPr>
          <p:cNvSpPr txBox="1"/>
          <p:nvPr/>
        </p:nvSpPr>
        <p:spPr>
          <a:xfrm>
            <a:off x="1364701" y="4921247"/>
            <a:ext cx="9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21448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A8CA9-078E-4279-B69C-230EADE2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>
                <a:solidFill>
                  <a:schemeClr val="accent1"/>
                </a:solidFill>
              </a:rPr>
              <a:t>Perspectives</a:t>
            </a:r>
            <a:r>
              <a:rPr lang="nl-NL" sz="2800" dirty="0">
                <a:solidFill>
                  <a:schemeClr val="accent1"/>
                </a:solidFill>
              </a:rPr>
              <a:t> on </a:t>
            </a:r>
            <a:r>
              <a:rPr lang="nl-NL" sz="2800" dirty="0" err="1">
                <a:solidFill>
                  <a:schemeClr val="accent1"/>
                </a:solidFill>
              </a:rPr>
              <a:t>involvement</a:t>
            </a:r>
            <a:r>
              <a:rPr lang="nl-NL" sz="2800" dirty="0">
                <a:solidFill>
                  <a:schemeClr val="accent1"/>
                </a:solidFill>
              </a:rPr>
              <a:t> of </a:t>
            </a:r>
            <a:r>
              <a:rPr lang="nl-NL" sz="2800" dirty="0" err="1">
                <a:solidFill>
                  <a:schemeClr val="accent1"/>
                </a:solidFill>
              </a:rPr>
              <a:t>people</a:t>
            </a:r>
            <a:r>
              <a:rPr lang="nl-NL" sz="2800" dirty="0">
                <a:solidFill>
                  <a:schemeClr val="accent1"/>
                </a:solidFill>
              </a:rPr>
              <a:t> </a:t>
            </a:r>
            <a:r>
              <a:rPr lang="nl-NL" sz="2800" dirty="0" err="1">
                <a:solidFill>
                  <a:schemeClr val="accent1"/>
                </a:solidFill>
              </a:rPr>
              <a:t>with</a:t>
            </a:r>
            <a:r>
              <a:rPr lang="nl-NL" sz="2800" dirty="0">
                <a:solidFill>
                  <a:schemeClr val="accent1"/>
                </a:solidFill>
              </a:rPr>
              <a:t> dementia </a:t>
            </a:r>
            <a:r>
              <a:rPr lang="nl-NL" sz="2800" dirty="0" err="1">
                <a:solidFill>
                  <a:schemeClr val="accent1"/>
                </a:solidFill>
              </a:rPr>
              <a:t>and</a:t>
            </a:r>
            <a:r>
              <a:rPr lang="nl-NL" sz="2800" dirty="0">
                <a:solidFill>
                  <a:schemeClr val="accent1"/>
                </a:solidFill>
              </a:rPr>
              <a:t> </a:t>
            </a:r>
            <a:r>
              <a:rPr lang="nl-NL" sz="2800" dirty="0" err="1">
                <a:solidFill>
                  <a:schemeClr val="accent1"/>
                </a:solidFill>
              </a:rPr>
              <a:t>their</a:t>
            </a:r>
            <a:r>
              <a:rPr lang="nl-NL" sz="2800" dirty="0">
                <a:solidFill>
                  <a:schemeClr val="accent1"/>
                </a:solidFill>
              </a:rPr>
              <a:t> </a:t>
            </a:r>
            <a:r>
              <a:rPr lang="nl-NL" sz="2800" dirty="0" err="1">
                <a:solidFill>
                  <a:schemeClr val="accent1"/>
                </a:solidFill>
              </a:rPr>
              <a:t>cares</a:t>
            </a:r>
            <a:endParaRPr lang="nl-NL" sz="2800" dirty="0">
              <a:solidFill>
                <a:schemeClr val="accent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E3965F-09F9-402B-90C2-EF4BE543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043" y="1993021"/>
            <a:ext cx="1255885" cy="12619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9133841-611F-49A0-858F-B7A9B019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49" y="2122851"/>
            <a:ext cx="1100451" cy="11321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050DD7-ACDC-4100-AC89-8BEFE0DB4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387" y="3602999"/>
            <a:ext cx="2492782" cy="183794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CA3997-3A28-464E-9500-B164A77E4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605" y="3803556"/>
            <a:ext cx="2104172" cy="133502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9CE0AE-C21A-4D86-A43F-4EF6348F1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557" y="3803556"/>
            <a:ext cx="3286443" cy="13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7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8AF9DD-5135-4BE0-BB4A-6490FB3950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" y="6339427"/>
            <a:ext cx="736937" cy="470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80E01E-5156-435B-8B89-D203B9B4B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19" y="6082241"/>
            <a:ext cx="936852" cy="93685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532" y="6331652"/>
            <a:ext cx="742674" cy="4781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496" y="6305533"/>
            <a:ext cx="859611" cy="5303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FA6FE-25F0-4BB4-A820-F37131684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21" y="2213515"/>
            <a:ext cx="10799233" cy="4125912"/>
          </a:xfrm>
        </p:spPr>
        <p:txBody>
          <a:bodyPr/>
          <a:lstStyle/>
          <a:p>
            <a:r>
              <a:rPr lang="en-US" sz="2800" dirty="0"/>
              <a:t>Contact: </a:t>
            </a:r>
            <a:r>
              <a:rPr lang="en-US" sz="2800" dirty="0">
                <a:hlinkClick r:id="rId7"/>
              </a:rPr>
              <a:t>Marjolein.Thijssen@radboudumc.nl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For </a:t>
            </a:r>
            <a:r>
              <a:rPr lang="en-US" sz="2800" dirty="0" err="1"/>
              <a:t>informatie</a:t>
            </a:r>
            <a:r>
              <a:rPr lang="en-US" sz="2800" dirty="0"/>
              <a:t> project: </a:t>
            </a:r>
            <a:r>
              <a:rPr lang="en-US" sz="2800" dirty="0">
                <a:hlinkClick r:id="rId8"/>
              </a:rPr>
              <a:t>www.mentality.space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923584-FB05-466A-B6C4-86C12E5B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err="1">
                <a:solidFill>
                  <a:schemeClr val="accent1"/>
                </a:solidFill>
              </a:rPr>
              <a:t>Thank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you</a:t>
            </a:r>
            <a:r>
              <a:rPr lang="nl-NL" sz="3200" dirty="0">
                <a:solidFill>
                  <a:schemeClr val="accent1"/>
                </a:solidFill>
              </a:rPr>
              <a:t> for </a:t>
            </a:r>
            <a:r>
              <a:rPr lang="nl-NL" sz="3200" dirty="0" err="1">
                <a:solidFill>
                  <a:schemeClr val="accent1"/>
                </a:solidFill>
              </a:rPr>
              <a:t>your</a:t>
            </a:r>
            <a:r>
              <a:rPr lang="nl-NL" sz="3200" dirty="0">
                <a:solidFill>
                  <a:schemeClr val="accent1"/>
                </a:solidFill>
              </a:rPr>
              <a:t> attention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BF12FF-8303-4F60-AE58-BB6E40516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875" y="4222389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8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9ACD1-D6C5-406C-85B3-63F3F2A7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29" y="2296116"/>
            <a:ext cx="4529143" cy="533400"/>
          </a:xfrm>
        </p:spPr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DE0D44F-DDA2-471C-8537-EFC4D5BF6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93"/>
          <a:stretch/>
        </p:blipFill>
        <p:spPr>
          <a:xfrm>
            <a:off x="4906515" y="796734"/>
            <a:ext cx="7024914" cy="52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399528" y="1761067"/>
            <a:ext cx="2886653" cy="1323439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A: Realist review </a:t>
            </a:r>
            <a:r>
              <a:rPr lang="nl-NL" sz="20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outcomes</a:t>
            </a:r>
            <a:r>
              <a:rPr lang="nl-NL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 of </a:t>
            </a:r>
            <a:r>
              <a:rPr lang="nl-NL" sz="20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initiatives</a:t>
            </a:r>
            <a:endParaRPr lang="nl-NL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</p:txBody>
      </p:sp>
      <p:sp>
        <p:nvSpPr>
          <p:cNvPr id="3" name="Afgeronde rechthoek 2"/>
          <p:cNvSpPr/>
          <p:nvPr/>
        </p:nvSpPr>
        <p:spPr>
          <a:xfrm>
            <a:off x="399528" y="3876414"/>
            <a:ext cx="2917653" cy="152884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n w="0"/>
                <a:solidFill>
                  <a:schemeClr val="tx1"/>
                </a:solidFill>
              </a:rPr>
              <a:t>B: Realist multiple case </a:t>
            </a:r>
            <a:r>
              <a:rPr lang="nl-NL" sz="2000" dirty="0" err="1">
                <a:ln w="0"/>
                <a:solidFill>
                  <a:schemeClr val="tx1"/>
                </a:solidFill>
              </a:rPr>
              <a:t>study</a:t>
            </a:r>
            <a:r>
              <a:rPr lang="nl-NL" sz="2000" dirty="0">
                <a:ln w="0"/>
                <a:solidFill>
                  <a:schemeClr val="tx1"/>
                </a:solidFill>
              </a:rPr>
              <a:t>; best </a:t>
            </a:r>
            <a:r>
              <a:rPr lang="nl-NL" sz="2000" dirty="0" err="1">
                <a:ln w="0"/>
                <a:solidFill>
                  <a:schemeClr val="tx1"/>
                </a:solidFill>
              </a:rPr>
              <a:t>practices</a:t>
            </a:r>
            <a:r>
              <a:rPr lang="nl-NL" sz="2000" dirty="0">
                <a:ln w="0"/>
                <a:solidFill>
                  <a:schemeClr val="tx1"/>
                </a:solidFill>
              </a:rPr>
              <a:t>; development of </a:t>
            </a:r>
            <a:r>
              <a:rPr lang="nl-NL" sz="2000" dirty="0" err="1">
                <a:ln w="0"/>
                <a:solidFill>
                  <a:schemeClr val="tx1"/>
                </a:solidFill>
              </a:rPr>
              <a:t>initiatives</a:t>
            </a:r>
            <a:endParaRPr lang="nl-NL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7458190" y="2860589"/>
            <a:ext cx="1855084" cy="2034984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n w="0"/>
                <a:solidFill>
                  <a:schemeClr val="tx1"/>
                </a:solidFill>
              </a:rPr>
              <a:t>C: Realist Evaluation;</a:t>
            </a:r>
          </a:p>
          <a:p>
            <a:pPr algn="ctr"/>
            <a:r>
              <a:rPr lang="nl-NL" sz="2000" dirty="0" err="1">
                <a:ln w="0"/>
                <a:solidFill>
                  <a:schemeClr val="tx1"/>
                </a:solidFill>
              </a:rPr>
              <a:t>testing</a:t>
            </a:r>
            <a:r>
              <a:rPr lang="nl-NL" sz="2000" dirty="0">
                <a:ln w="0"/>
                <a:solidFill>
                  <a:schemeClr val="tx1"/>
                </a:solidFill>
              </a:rPr>
              <a:t> &amp; </a:t>
            </a:r>
            <a:r>
              <a:rPr lang="nl-NL" sz="2000" dirty="0" err="1">
                <a:ln w="0"/>
                <a:solidFill>
                  <a:schemeClr val="tx1"/>
                </a:solidFill>
              </a:rPr>
              <a:t>refinement</a:t>
            </a:r>
            <a:r>
              <a:rPr lang="nl-NL" sz="2000" dirty="0">
                <a:ln w="0"/>
                <a:solidFill>
                  <a:schemeClr val="tx1"/>
                </a:solidFill>
              </a:rPr>
              <a:t> </a:t>
            </a:r>
            <a:r>
              <a:rPr lang="nl-NL" sz="2000" dirty="0" err="1">
                <a:ln w="0"/>
                <a:solidFill>
                  <a:schemeClr val="tx1"/>
                </a:solidFill>
              </a:rPr>
              <a:t>theory</a:t>
            </a:r>
            <a:r>
              <a:rPr lang="nl-NL" sz="2000" dirty="0">
                <a:ln w="0"/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4" name="Rechteraccolade 13"/>
          <p:cNvSpPr/>
          <p:nvPr/>
        </p:nvSpPr>
        <p:spPr>
          <a:xfrm>
            <a:off x="3803546" y="2044993"/>
            <a:ext cx="474133" cy="28554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fgeronde rechthoek 15"/>
          <p:cNvSpPr/>
          <p:nvPr/>
        </p:nvSpPr>
        <p:spPr>
          <a:xfrm>
            <a:off x="4436371" y="2719183"/>
            <a:ext cx="2175973" cy="2160341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1" name="Rechte verbindingslijn met pijl 20"/>
          <p:cNvCxnSpPr>
            <a:cxnSpLocks/>
          </p:cNvCxnSpPr>
          <p:nvPr/>
        </p:nvCxnSpPr>
        <p:spPr>
          <a:xfrm>
            <a:off x="6588004" y="3539182"/>
            <a:ext cx="711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>
            <a:cxnSpLocks/>
          </p:cNvCxnSpPr>
          <p:nvPr/>
        </p:nvCxnSpPr>
        <p:spPr>
          <a:xfrm flipV="1">
            <a:off x="9402571" y="3596898"/>
            <a:ext cx="645456" cy="1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fgeronde rechthoek 43"/>
          <p:cNvSpPr/>
          <p:nvPr/>
        </p:nvSpPr>
        <p:spPr>
          <a:xfrm>
            <a:off x="10046630" y="2610585"/>
            <a:ext cx="1855085" cy="2286212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6C241-89E2-4723-ABCC-0730AC5C71F9}"/>
              </a:ext>
            </a:extLst>
          </p:cNvPr>
          <p:cNvSpPr txBox="1"/>
          <p:nvPr/>
        </p:nvSpPr>
        <p:spPr>
          <a:xfrm>
            <a:off x="4792903" y="2698392"/>
            <a:ext cx="1963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Reflection-tool</a:t>
            </a:r>
            <a:endParaRPr lang="aa-ET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922F26-6BF7-465C-9F35-2FF2D13C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282" y="6297119"/>
            <a:ext cx="859611" cy="530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09EC4-DE38-4ABB-8B00-4A81D6B0C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812" y="6190430"/>
            <a:ext cx="938865" cy="743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56961-19C5-416F-B674-D1796AB38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28" y="6358084"/>
            <a:ext cx="737680" cy="4694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B8C2DA-1F4F-4D06-B6BA-505E35AD0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498" y="6345891"/>
            <a:ext cx="737680" cy="481626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174DF77B-0358-462F-8ABD-9B1A8E86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83" y="798883"/>
            <a:ext cx="10799233" cy="533400"/>
          </a:xfrm>
        </p:spPr>
        <p:txBody>
          <a:bodyPr/>
          <a:lstStyle/>
          <a:p>
            <a:r>
              <a:rPr lang="en-US" dirty="0"/>
              <a:t>Approach of Mentality</a:t>
            </a:r>
            <a:endParaRPr lang="aa-ET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CD62FA1-C1A6-44A6-ABAC-8A2C9644A49E}"/>
              </a:ext>
            </a:extLst>
          </p:cNvPr>
          <p:cNvSpPr txBox="1"/>
          <p:nvPr/>
        </p:nvSpPr>
        <p:spPr>
          <a:xfrm>
            <a:off x="1610435" y="5613179"/>
            <a:ext cx="1029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2018- 2019					        Sept 2020- December 2021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3B8568-D46D-4D12-9CC9-EFA3B9D1B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052" y="3448014"/>
            <a:ext cx="1222947" cy="134187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4ED6680-0BB6-40EE-9D46-0ECC831AE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446" y="2863965"/>
            <a:ext cx="1779452" cy="177945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8347D0D-33C4-4291-B923-9FB59BA1B6E8}"/>
              </a:ext>
            </a:extLst>
          </p:cNvPr>
          <p:cNvSpPr txBox="1"/>
          <p:nvPr/>
        </p:nvSpPr>
        <p:spPr>
          <a:xfrm>
            <a:off x="5144358" y="1611074"/>
            <a:ext cx="624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The </a:t>
            </a:r>
            <a:r>
              <a:rPr lang="nl-NL" b="1" dirty="0" err="1"/>
              <a:t>succesfactors</a:t>
            </a:r>
            <a:r>
              <a:rPr lang="nl-NL" b="1" dirty="0"/>
              <a:t> </a:t>
            </a:r>
            <a:r>
              <a:rPr lang="nl-NL" b="1" dirty="0" err="1"/>
              <a:t>promote</a:t>
            </a:r>
            <a:r>
              <a:rPr lang="nl-NL" b="1" dirty="0"/>
              <a:t> </a:t>
            </a:r>
            <a:r>
              <a:rPr lang="nl-NL" b="1" dirty="0" err="1"/>
              <a:t>insights</a:t>
            </a:r>
            <a:r>
              <a:rPr lang="nl-NL" b="1" dirty="0"/>
              <a:t> in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devlopment</a:t>
            </a:r>
            <a:r>
              <a:rPr lang="nl-NL" b="1" dirty="0"/>
              <a:t> of </a:t>
            </a:r>
            <a:r>
              <a:rPr lang="nl-NL" b="1" dirty="0" err="1"/>
              <a:t>dementiafriendlyness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serve as a </a:t>
            </a:r>
            <a:r>
              <a:rPr lang="nl-NL" b="1" dirty="0" err="1"/>
              <a:t>mirror</a:t>
            </a:r>
            <a:r>
              <a:rPr lang="nl-NL" b="1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75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34C76BC-4273-4337-9F81-CECBD1029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Content of </a:t>
            </a:r>
            <a:r>
              <a:rPr lang="nl-NL" sz="3200" dirty="0" err="1">
                <a:solidFill>
                  <a:schemeClr val="accent1"/>
                </a:solidFill>
              </a:rPr>
              <a:t>this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presentation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86FA8C-24FC-4921-9ADE-8EFC4A6E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Dutch context for </a:t>
            </a:r>
            <a:r>
              <a:rPr lang="nl-NL" sz="2400" dirty="0" err="1"/>
              <a:t>people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dementia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their</a:t>
            </a:r>
            <a:r>
              <a:rPr lang="nl-NL" sz="2400" dirty="0"/>
              <a:t> </a:t>
            </a:r>
            <a:r>
              <a:rPr lang="nl-NL" sz="2400" dirty="0" err="1"/>
              <a:t>carers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Outcomes</a:t>
            </a:r>
            <a:r>
              <a:rPr lang="nl-NL" sz="2400" dirty="0"/>
              <a:t> of DFI </a:t>
            </a:r>
            <a:r>
              <a:rPr lang="nl-NL" sz="2400" dirty="0" err="1"/>
              <a:t>according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people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dementia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their</a:t>
            </a:r>
            <a:r>
              <a:rPr lang="nl-NL" sz="2400" dirty="0"/>
              <a:t> </a:t>
            </a:r>
            <a:r>
              <a:rPr lang="nl-NL" sz="2400" dirty="0" err="1"/>
              <a:t>carers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Development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sustainment</a:t>
            </a:r>
            <a:r>
              <a:rPr lang="nl-NL" sz="2400" dirty="0"/>
              <a:t> of DFI: </a:t>
            </a: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matters</a:t>
            </a:r>
            <a:r>
              <a:rPr lang="nl-NL" sz="2400" dirty="0"/>
              <a:t>?</a:t>
            </a:r>
          </a:p>
          <a:p>
            <a:endParaRPr lang="nl-NL" sz="2400" dirty="0"/>
          </a:p>
          <a:p>
            <a:r>
              <a:rPr lang="nl-NL" sz="2400" dirty="0" err="1"/>
              <a:t>Interdisciplinary</a:t>
            </a:r>
            <a:r>
              <a:rPr lang="nl-NL" sz="2400" dirty="0"/>
              <a:t> </a:t>
            </a:r>
            <a:r>
              <a:rPr lang="nl-NL" sz="2400" dirty="0" err="1"/>
              <a:t>collaboration</a:t>
            </a:r>
            <a:r>
              <a:rPr lang="nl-NL" sz="2400" dirty="0"/>
              <a:t> </a:t>
            </a:r>
            <a:r>
              <a:rPr lang="nl-NL" sz="2400" dirty="0" err="1"/>
              <a:t>during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development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sustainment</a:t>
            </a:r>
            <a:r>
              <a:rPr lang="nl-NL" sz="2400" dirty="0"/>
              <a:t> of DFI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457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8AF9DD-5135-4BE0-BB4A-6490FB3950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" y="6339427"/>
            <a:ext cx="736937" cy="470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80E01E-5156-435B-8B89-D203B9B4B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72" y="6106193"/>
            <a:ext cx="936852" cy="9368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51E9A1-6927-4358-A613-8C479C965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406" y="6328819"/>
            <a:ext cx="861458" cy="5291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4F64DC-E8F1-4451-8C2D-23CA36F3C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733" y="6316107"/>
            <a:ext cx="766542" cy="493705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E249305-7FC4-41EC-8FFB-7BD0F8F4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50" y="904474"/>
            <a:ext cx="11313478" cy="533400"/>
          </a:xfrm>
        </p:spPr>
        <p:txBody>
          <a:bodyPr/>
          <a:lstStyle/>
          <a:p>
            <a:pPr marL="0" indent="0">
              <a:buNone/>
            </a:pPr>
            <a:r>
              <a:rPr lang="nl-NL" sz="3200" dirty="0" err="1">
                <a:solidFill>
                  <a:schemeClr val="accent1"/>
                </a:solidFill>
              </a:rPr>
              <a:t>Use</a:t>
            </a:r>
            <a:r>
              <a:rPr lang="nl-NL" sz="3200" dirty="0">
                <a:solidFill>
                  <a:schemeClr val="accent1"/>
                </a:solidFill>
              </a:rPr>
              <a:t> of </a:t>
            </a:r>
            <a:r>
              <a:rPr lang="nl-NL" sz="3200" dirty="0" err="1">
                <a:solidFill>
                  <a:schemeClr val="accent1"/>
                </a:solidFill>
              </a:rPr>
              <a:t>the</a:t>
            </a:r>
            <a:r>
              <a:rPr lang="nl-NL" sz="3200" dirty="0">
                <a:solidFill>
                  <a:schemeClr val="accent1"/>
                </a:solidFill>
              </a:rPr>
              <a:t> realist approach in </a:t>
            </a:r>
            <a:r>
              <a:rPr lang="nl-NL" sz="3200" dirty="0" err="1">
                <a:solidFill>
                  <a:schemeClr val="accent1"/>
                </a:solidFill>
              </a:rPr>
              <a:t>Mentality</a:t>
            </a:r>
            <a:endParaRPr lang="nl-NL" sz="3200" dirty="0">
              <a:solidFill>
                <a:schemeClr val="accent1"/>
              </a:solidFill>
            </a:endParaRP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30ED69BD-9989-4DB4-9EE8-41C22E8EF7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25" y="2789503"/>
            <a:ext cx="4909159" cy="2831339"/>
          </a:xfr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40CF5DCC-FBD1-492A-8472-A903E0214EEA}"/>
              </a:ext>
            </a:extLst>
          </p:cNvPr>
          <p:cNvSpPr txBox="1"/>
          <p:nvPr/>
        </p:nvSpPr>
        <p:spPr>
          <a:xfrm>
            <a:off x="453270" y="2261633"/>
            <a:ext cx="6352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Mechanisms</a:t>
            </a:r>
            <a:r>
              <a:rPr lang="nl-NL" sz="2400" dirty="0"/>
              <a:t>: </a:t>
            </a:r>
            <a:r>
              <a:rPr lang="nl-NL" sz="2400" dirty="0" err="1"/>
              <a:t>what</a:t>
            </a:r>
            <a:r>
              <a:rPr lang="nl-NL" sz="2400" dirty="0"/>
              <a:t> is </a:t>
            </a:r>
            <a:r>
              <a:rPr lang="nl-NL" sz="2400" dirty="0" err="1"/>
              <a:t>hidden</a:t>
            </a:r>
            <a:r>
              <a:rPr lang="nl-NL" sz="2400" dirty="0"/>
              <a:t>, </a:t>
            </a:r>
            <a:r>
              <a:rPr lang="nl-NL" sz="2400" dirty="0" err="1"/>
              <a:t>matters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most</a:t>
            </a:r>
          </a:p>
          <a:p>
            <a:endParaRPr lang="nl-NL" sz="2400" dirty="0"/>
          </a:p>
          <a:p>
            <a:r>
              <a:rPr lang="nl-NL" sz="2400" dirty="0" err="1"/>
              <a:t>Looking</a:t>
            </a:r>
            <a:r>
              <a:rPr lang="nl-NL" sz="2400" dirty="0"/>
              <a:t> for </a:t>
            </a:r>
            <a:r>
              <a:rPr lang="nl-NL" sz="2400" dirty="0" err="1"/>
              <a:t>mechanisms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</a:t>
            </a:r>
            <a:r>
              <a:rPr lang="nl-NL" sz="2400" dirty="0" err="1"/>
              <a:t>extracting</a:t>
            </a:r>
            <a:r>
              <a:rPr lang="nl-NL" sz="2400" dirty="0"/>
              <a:t> Context-</a:t>
            </a:r>
            <a:r>
              <a:rPr lang="nl-NL" sz="2400" dirty="0" err="1"/>
              <a:t>mechanisms</a:t>
            </a:r>
            <a:r>
              <a:rPr lang="nl-NL" sz="2400" dirty="0"/>
              <a:t>-</a:t>
            </a:r>
            <a:r>
              <a:rPr lang="nl-NL" sz="2400" dirty="0" err="1"/>
              <a:t>outcome</a:t>
            </a:r>
            <a:r>
              <a:rPr lang="nl-NL" sz="2400" dirty="0"/>
              <a:t> </a:t>
            </a:r>
            <a:r>
              <a:rPr lang="nl-NL" sz="2400" dirty="0" err="1"/>
              <a:t>configurations</a:t>
            </a:r>
            <a:endParaRPr lang="nl-NL" sz="2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C699E70-7EEF-4162-8FC3-090521A96583}"/>
              </a:ext>
            </a:extLst>
          </p:cNvPr>
          <p:cNvSpPr txBox="1"/>
          <p:nvPr/>
        </p:nvSpPr>
        <p:spPr>
          <a:xfrm>
            <a:off x="7114230" y="4432203"/>
            <a:ext cx="155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Mechanisms</a:t>
            </a:r>
            <a:r>
              <a:rPr lang="nl-NL" b="1" dirty="0"/>
              <a:t>-resource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62AA21-D46F-4419-B749-39D55021F467}"/>
              </a:ext>
            </a:extLst>
          </p:cNvPr>
          <p:cNvSpPr txBox="1"/>
          <p:nvPr/>
        </p:nvSpPr>
        <p:spPr>
          <a:xfrm>
            <a:off x="10381785" y="2907601"/>
            <a:ext cx="136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Outcomes</a:t>
            </a:r>
            <a:endParaRPr lang="nl-NL" b="1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8D364C2-36DB-4827-BE2B-80B885D4520B}"/>
              </a:ext>
            </a:extLst>
          </p:cNvPr>
          <p:cNvSpPr txBox="1"/>
          <p:nvPr/>
        </p:nvSpPr>
        <p:spPr>
          <a:xfrm>
            <a:off x="7351079" y="2907601"/>
            <a:ext cx="101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Context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CB8C6F9E-CBB0-4B82-8B25-8AEF14CFDD32}"/>
              </a:ext>
            </a:extLst>
          </p:cNvPr>
          <p:cNvCxnSpPr>
            <a:cxnSpLocks/>
          </p:cNvCxnSpPr>
          <p:nvPr/>
        </p:nvCxnSpPr>
        <p:spPr>
          <a:xfrm>
            <a:off x="7812635" y="3422344"/>
            <a:ext cx="0" cy="835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7BEA5C14-850E-4404-8626-F82167C94C13}"/>
              </a:ext>
            </a:extLst>
          </p:cNvPr>
          <p:cNvCxnSpPr>
            <a:cxnSpLocks/>
          </p:cNvCxnSpPr>
          <p:nvPr/>
        </p:nvCxnSpPr>
        <p:spPr>
          <a:xfrm flipV="1">
            <a:off x="10863262" y="3429001"/>
            <a:ext cx="0" cy="829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EA15B26F-C717-40F5-A9F3-D64DCE8AD0EB}"/>
              </a:ext>
            </a:extLst>
          </p:cNvPr>
          <p:cNvSpPr txBox="1"/>
          <p:nvPr/>
        </p:nvSpPr>
        <p:spPr>
          <a:xfrm>
            <a:off x="6560192" y="5711340"/>
            <a:ext cx="594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Basic </a:t>
            </a:r>
            <a:r>
              <a:rPr lang="nl-NL" sz="1100" dirty="0" err="1"/>
              <a:t>components</a:t>
            </a:r>
            <a:r>
              <a:rPr lang="nl-NL" sz="1100" dirty="0"/>
              <a:t> of a realist </a:t>
            </a:r>
            <a:r>
              <a:rPr lang="nl-NL" sz="1100" dirty="0" err="1"/>
              <a:t>causal</a:t>
            </a:r>
            <a:r>
              <a:rPr lang="nl-NL" sz="1100" dirty="0"/>
              <a:t> </a:t>
            </a:r>
            <a:r>
              <a:rPr lang="nl-NL" sz="1100" dirty="0" err="1"/>
              <a:t>explanation</a:t>
            </a:r>
            <a:r>
              <a:rPr lang="nl-NL" sz="1100" dirty="0"/>
              <a:t> </a:t>
            </a:r>
          </a:p>
          <a:p>
            <a:r>
              <a:rPr lang="en-US" sz="1100" dirty="0">
                <a:cs typeface="Arial" charset="0"/>
              </a:rPr>
              <a:t>Pawson R, &amp; Tilley N. 1997 [2003]. </a:t>
            </a:r>
            <a:r>
              <a:rPr lang="en-US" sz="1100" i="1" dirty="0">
                <a:cs typeface="Arial" charset="0"/>
              </a:rPr>
              <a:t>Realistic Evaluation</a:t>
            </a:r>
            <a:r>
              <a:rPr lang="en-US" sz="1100" dirty="0">
                <a:cs typeface="Arial" charset="0"/>
              </a:rPr>
              <a:t>. Thousand Oaks, CA: Sage Publications</a:t>
            </a:r>
            <a:endParaRPr lang="nl-NL" sz="1100" dirty="0"/>
          </a:p>
        </p:txBody>
      </p:sp>
      <p:sp>
        <p:nvSpPr>
          <p:cNvPr id="27" name="Tijdelijke aanduiding voor inhoud 26">
            <a:extLst>
              <a:ext uri="{FF2B5EF4-FFF2-40B4-BE49-F238E27FC236}">
                <a16:creationId xmlns:a16="http://schemas.microsoft.com/office/drawing/2014/main" id="{53EB2D78-AEB5-48B1-8145-01CFF236E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322" y="4359518"/>
            <a:ext cx="6352870" cy="15044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 err="1"/>
              <a:t>Phase</a:t>
            </a:r>
            <a:r>
              <a:rPr lang="nl-NL" dirty="0"/>
              <a:t> A: </a:t>
            </a:r>
            <a:r>
              <a:rPr lang="nl-N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Rapid realist </a:t>
            </a:r>
            <a:r>
              <a:rPr lang="nl-N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literature</a:t>
            </a:r>
            <a:r>
              <a:rPr lang="nl-N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 review</a:t>
            </a:r>
          </a:p>
          <a:p>
            <a:pPr>
              <a:lnSpc>
                <a:spcPct val="100000"/>
              </a:lnSpc>
            </a:pPr>
            <a:r>
              <a:rPr lang="nl-NL" dirty="0" err="1">
                <a:ln w="0"/>
              </a:rPr>
              <a:t>Phase</a:t>
            </a:r>
            <a:r>
              <a:rPr lang="nl-NL" dirty="0">
                <a:ln w="0"/>
              </a:rPr>
              <a:t> B: Multiple case </a:t>
            </a:r>
            <a:r>
              <a:rPr lang="nl-NL" dirty="0" err="1">
                <a:ln w="0"/>
              </a:rPr>
              <a:t>study</a:t>
            </a:r>
            <a:r>
              <a:rPr lang="nl-NL" dirty="0">
                <a:ln w="0"/>
              </a:rPr>
              <a:t> best </a:t>
            </a:r>
            <a:r>
              <a:rPr lang="nl-NL" dirty="0" err="1">
                <a:ln w="0"/>
              </a:rPr>
              <a:t>practices</a:t>
            </a:r>
            <a:r>
              <a:rPr lang="nl-NL" dirty="0">
                <a:ln w="0"/>
              </a:rPr>
              <a:t> NL &amp; UK</a:t>
            </a:r>
          </a:p>
          <a:p>
            <a:pPr>
              <a:lnSpc>
                <a:spcPct val="100000"/>
              </a:lnSpc>
            </a:pPr>
            <a:r>
              <a:rPr lang="nl-NL" dirty="0" err="1">
                <a:ln w="0"/>
              </a:rPr>
              <a:t>Phase</a:t>
            </a:r>
            <a:r>
              <a:rPr lang="nl-NL" dirty="0">
                <a:ln w="0"/>
              </a:rPr>
              <a:t> C: Realist Evaluation 4 pilot </a:t>
            </a:r>
            <a:r>
              <a:rPr lang="nl-NL" dirty="0" err="1">
                <a:ln w="0"/>
              </a:rPr>
              <a:t>communities</a:t>
            </a:r>
            <a:endParaRPr lang="nl-NL" dirty="0">
              <a:ln w="0"/>
            </a:endParaRPr>
          </a:p>
          <a:p>
            <a:endParaRPr lang="nl-N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3FA3EAA3-4390-4A39-8097-20CD30F55B16}"/>
              </a:ext>
            </a:extLst>
          </p:cNvPr>
          <p:cNvCxnSpPr/>
          <p:nvPr/>
        </p:nvCxnSpPr>
        <p:spPr>
          <a:xfrm>
            <a:off x="8876371" y="4650059"/>
            <a:ext cx="1081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619B28A2-089E-4722-8200-6CC10DF04D69}"/>
              </a:ext>
            </a:extLst>
          </p:cNvPr>
          <p:cNvSpPr txBox="1"/>
          <p:nvPr/>
        </p:nvSpPr>
        <p:spPr>
          <a:xfrm>
            <a:off x="10153381" y="4465393"/>
            <a:ext cx="15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Mechanisms</a:t>
            </a:r>
            <a:r>
              <a:rPr lang="nl-NL" b="1" dirty="0"/>
              <a:t>-response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F25952-E13E-46B7-B9EE-7FC2AB88C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1930" y="797686"/>
            <a:ext cx="1566800" cy="18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8AF9DD-5135-4BE0-BB4A-6490FB3950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" y="6339427"/>
            <a:ext cx="736937" cy="470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80E01E-5156-435B-8B89-D203B9B4B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72" y="6106193"/>
            <a:ext cx="936852" cy="9368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51E9A1-6927-4358-A613-8C479C965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406" y="6328819"/>
            <a:ext cx="861458" cy="5291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4F64DC-E8F1-4451-8C2D-23CA36F3C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733" y="6316107"/>
            <a:ext cx="766542" cy="493705"/>
          </a:xfrm>
          <a:prstGeom prst="rect">
            <a:avLst/>
          </a:prstGeo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4FCDDA5D-95A4-499B-BA5E-92FDDE592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86" y="908316"/>
            <a:ext cx="10800000" cy="533400"/>
          </a:xfrm>
        </p:spPr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Dutch context</a:t>
            </a:r>
          </a:p>
        </p:txBody>
      </p:sp>
      <p:sp>
        <p:nvSpPr>
          <p:cNvPr id="36" name="Tijdelijke aanduiding voor inhoud 35">
            <a:extLst>
              <a:ext uri="{FF2B5EF4-FFF2-40B4-BE49-F238E27FC236}">
                <a16:creationId xmlns:a16="http://schemas.microsoft.com/office/drawing/2014/main" id="{146B7B6F-48E5-4F67-BA6C-EBDC515A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852583"/>
            <a:ext cx="10800000" cy="4125365"/>
          </a:xfrm>
        </p:spPr>
        <p:txBody>
          <a:bodyPr/>
          <a:lstStyle/>
          <a:p>
            <a:r>
              <a:rPr lang="nl-NL" sz="2400" dirty="0" err="1"/>
              <a:t>Prevalence</a:t>
            </a:r>
            <a:r>
              <a:rPr lang="nl-NL" sz="2400" dirty="0"/>
              <a:t> of dementia in </a:t>
            </a:r>
            <a:r>
              <a:rPr lang="nl-NL" sz="2400" dirty="0" err="1"/>
              <a:t>the</a:t>
            </a:r>
            <a:r>
              <a:rPr lang="nl-NL" sz="2400" dirty="0"/>
              <a:t> Netherlands.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Women</a:t>
            </a:r>
            <a:r>
              <a:rPr lang="nl-NL" sz="2400" dirty="0"/>
              <a:t>-men 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1600" dirty="0"/>
              <a:t>(Source: </a:t>
            </a:r>
            <a:r>
              <a:rPr lang="nl-NL" sz="1600" dirty="0" err="1">
                <a:hlinkClick r:id="rId7"/>
              </a:rPr>
              <a:t>Factsheet</a:t>
            </a:r>
            <a:r>
              <a:rPr lang="nl-NL" sz="1600" dirty="0">
                <a:hlinkClick r:id="rId7"/>
              </a:rPr>
              <a:t> cijfers en feiten over dementie | Alzheimer Nederland (alzheimer-nederland.nl)</a:t>
            </a:r>
            <a:endParaRPr lang="nl-NL" sz="1600" dirty="0"/>
          </a:p>
        </p:txBody>
      </p:sp>
      <p:pic>
        <p:nvPicPr>
          <p:cNvPr id="37" name="Tijdelijke aanduiding voor inhoud 33">
            <a:extLst>
              <a:ext uri="{FF2B5EF4-FFF2-40B4-BE49-F238E27FC236}">
                <a16:creationId xmlns:a16="http://schemas.microsoft.com/office/drawing/2014/main" id="{DA0BF642-6D17-4B88-A755-09E83ACE08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07" t="25258" r="22861" b="62125"/>
          <a:stretch/>
        </p:blipFill>
        <p:spPr>
          <a:xfrm>
            <a:off x="2910663" y="3269481"/>
            <a:ext cx="2019867" cy="151490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AC95B0F-2984-444F-84C9-43761E193512}"/>
              </a:ext>
            </a:extLst>
          </p:cNvPr>
          <p:cNvSpPr/>
          <p:nvPr/>
        </p:nvSpPr>
        <p:spPr>
          <a:xfrm>
            <a:off x="6749802" y="2570835"/>
            <a:ext cx="423080" cy="1100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BD7CA2D-B56E-4722-AA13-A1F12C3624B0}"/>
              </a:ext>
            </a:extLst>
          </p:cNvPr>
          <p:cNvSpPr/>
          <p:nvPr/>
        </p:nvSpPr>
        <p:spPr>
          <a:xfrm>
            <a:off x="7429020" y="1566724"/>
            <a:ext cx="423080" cy="2119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4936840-6C6B-40F3-BA74-0F4C472BAA28}"/>
              </a:ext>
            </a:extLst>
          </p:cNvPr>
          <p:cNvSpPr/>
          <p:nvPr/>
        </p:nvSpPr>
        <p:spPr>
          <a:xfrm>
            <a:off x="8094785" y="1059577"/>
            <a:ext cx="423080" cy="2653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7CB586C-522E-4A80-90E3-63725772CC30}"/>
              </a:ext>
            </a:extLst>
          </p:cNvPr>
          <p:cNvSpPr txBox="1"/>
          <p:nvPr/>
        </p:nvSpPr>
        <p:spPr>
          <a:xfrm>
            <a:off x="6646499" y="36729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2016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647B32-7568-4450-B996-F9E2D0169B66}"/>
              </a:ext>
            </a:extLst>
          </p:cNvPr>
          <p:cNvSpPr txBox="1"/>
          <p:nvPr/>
        </p:nvSpPr>
        <p:spPr>
          <a:xfrm>
            <a:off x="7299242" y="3671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2040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75A081F-10F1-4F29-8D5C-8C965AB4CBCC}"/>
              </a:ext>
            </a:extLst>
          </p:cNvPr>
          <p:cNvSpPr txBox="1"/>
          <p:nvPr/>
        </p:nvSpPr>
        <p:spPr>
          <a:xfrm>
            <a:off x="7990760" y="36865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2050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5609D97-F94A-4DDC-A85D-8FCFE167A949}"/>
              </a:ext>
            </a:extLst>
          </p:cNvPr>
          <p:cNvSpPr txBox="1"/>
          <p:nvPr/>
        </p:nvSpPr>
        <p:spPr>
          <a:xfrm rot="16200000">
            <a:off x="6461409" y="287171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260.000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33F2B05-D826-4193-ACA4-BC537A981540}"/>
              </a:ext>
            </a:extLst>
          </p:cNvPr>
          <p:cNvSpPr txBox="1"/>
          <p:nvPr/>
        </p:nvSpPr>
        <p:spPr>
          <a:xfrm rot="16200000">
            <a:off x="7067490" y="1849094"/>
            <a:ext cx="11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520.000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3CE34EA-1C32-4A21-821E-C6AB5F7D9AFC}"/>
              </a:ext>
            </a:extLst>
          </p:cNvPr>
          <p:cNvSpPr txBox="1"/>
          <p:nvPr/>
        </p:nvSpPr>
        <p:spPr>
          <a:xfrm rot="16200000">
            <a:off x="7844888" y="134715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620.000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79105F9-1F9F-48EA-99BC-B76435633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7344" y="2533950"/>
            <a:ext cx="2691754" cy="27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2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8AF9DD-5135-4BE0-BB4A-6490FB3950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" y="6339427"/>
            <a:ext cx="736937" cy="470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80E01E-5156-435B-8B89-D203B9B4B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72" y="6106193"/>
            <a:ext cx="936852" cy="9368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51E9A1-6927-4358-A613-8C479C965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406" y="6328819"/>
            <a:ext cx="861458" cy="52918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4F64DC-E8F1-4451-8C2D-23CA36F3C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733" y="6316107"/>
            <a:ext cx="766542" cy="493705"/>
          </a:xfrm>
          <a:prstGeom prst="rect">
            <a:avLst/>
          </a:prstGeo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4FCDDA5D-95A4-499B-BA5E-92FDDE592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931439"/>
            <a:ext cx="11201833" cy="533400"/>
          </a:xfrm>
        </p:spPr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Dutch context: support for </a:t>
            </a:r>
            <a:r>
              <a:rPr lang="nl-NL" sz="3200" dirty="0" err="1">
                <a:solidFill>
                  <a:schemeClr val="accent1"/>
                </a:solidFill>
              </a:rPr>
              <a:t>people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with</a:t>
            </a:r>
            <a:r>
              <a:rPr lang="nl-NL" sz="3200" dirty="0">
                <a:solidFill>
                  <a:schemeClr val="accent1"/>
                </a:solidFill>
              </a:rPr>
              <a:t> dementia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their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carers</a:t>
            </a:r>
            <a:r>
              <a:rPr lang="nl-NL" sz="3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6" name="Tijdelijke aanduiding voor inhoud 35">
            <a:extLst>
              <a:ext uri="{FF2B5EF4-FFF2-40B4-BE49-F238E27FC236}">
                <a16:creationId xmlns:a16="http://schemas.microsoft.com/office/drawing/2014/main" id="{146B7B6F-48E5-4F67-BA6C-EBDC515A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r>
              <a:rPr lang="nl-NL" sz="2400" dirty="0" err="1"/>
              <a:t>Locally</a:t>
            </a:r>
            <a:r>
              <a:rPr lang="nl-NL" sz="2400" dirty="0"/>
              <a:t> </a:t>
            </a:r>
            <a:r>
              <a:rPr lang="nl-NL" sz="2400" dirty="0" err="1"/>
              <a:t>organized</a:t>
            </a:r>
            <a:r>
              <a:rPr lang="nl-NL" sz="2400" dirty="0"/>
              <a:t>, </a:t>
            </a:r>
            <a:r>
              <a:rPr lang="nl-NL" sz="2400" dirty="0" err="1"/>
              <a:t>prefarably</a:t>
            </a:r>
            <a:r>
              <a:rPr lang="nl-NL" sz="2400" dirty="0"/>
              <a:t> in </a:t>
            </a:r>
            <a:r>
              <a:rPr lang="nl-NL" sz="2400" dirty="0" err="1"/>
              <a:t>network</a:t>
            </a:r>
            <a:r>
              <a:rPr lang="nl-NL" sz="2400" dirty="0"/>
              <a:t> </a:t>
            </a:r>
            <a:r>
              <a:rPr lang="nl-NL" sz="2400" dirty="0" err="1"/>
              <a:t>based</a:t>
            </a:r>
            <a:r>
              <a:rPr lang="nl-NL" sz="2400" dirty="0"/>
              <a:t> </a:t>
            </a:r>
            <a:r>
              <a:rPr lang="nl-NL" sz="2400" dirty="0" err="1"/>
              <a:t>primary</a:t>
            </a:r>
            <a:r>
              <a:rPr lang="nl-NL" sz="2400" dirty="0"/>
              <a:t> care per </a:t>
            </a:r>
            <a:r>
              <a:rPr lang="nl-NL" sz="2400" dirty="0" err="1"/>
              <a:t>municipality</a:t>
            </a:r>
            <a:r>
              <a:rPr lang="nl-NL" sz="2400" dirty="0"/>
              <a:t> or </a:t>
            </a:r>
            <a:r>
              <a:rPr lang="nl-NL" sz="2400" dirty="0" err="1"/>
              <a:t>region</a:t>
            </a:r>
            <a:r>
              <a:rPr lang="nl-NL" sz="2400" dirty="0"/>
              <a:t>.</a:t>
            </a:r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r>
              <a:rPr lang="nl-NL" sz="2400" dirty="0" err="1"/>
              <a:t>Shortage</a:t>
            </a:r>
            <a:r>
              <a:rPr lang="nl-NL" sz="2400" dirty="0"/>
              <a:t> of </a:t>
            </a:r>
            <a:r>
              <a:rPr lang="nl-NL" sz="2400" dirty="0" err="1"/>
              <a:t>workers</a:t>
            </a:r>
            <a:r>
              <a:rPr lang="nl-NL" sz="2400" dirty="0"/>
              <a:t>-human </a:t>
            </a:r>
            <a:r>
              <a:rPr lang="nl-NL" sz="2400" dirty="0" err="1"/>
              <a:t>rights</a:t>
            </a:r>
            <a:r>
              <a:rPr lang="nl-NL" sz="2400" dirty="0"/>
              <a:t> </a:t>
            </a:r>
            <a:r>
              <a:rPr lang="nl-NL" sz="2400" dirty="0" err="1"/>
              <a:t>movement</a:t>
            </a:r>
            <a:endParaRPr lang="nl-NL" sz="2400" dirty="0"/>
          </a:p>
          <a:p>
            <a:pPr>
              <a:lnSpc>
                <a:spcPct val="100000"/>
              </a:lnSpc>
            </a:pPr>
            <a:r>
              <a:rPr lang="nl-NL" sz="2400" dirty="0"/>
              <a:t>Real focus on </a:t>
            </a:r>
            <a:r>
              <a:rPr lang="nl-NL" sz="2400" dirty="0" err="1"/>
              <a:t>inclusion</a:t>
            </a:r>
            <a:r>
              <a:rPr lang="nl-NL" sz="2400" dirty="0"/>
              <a:t>?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Dementia </a:t>
            </a:r>
            <a:r>
              <a:rPr lang="nl-NL" sz="2400" dirty="0" err="1"/>
              <a:t>friendly</a:t>
            </a:r>
            <a:r>
              <a:rPr lang="nl-NL" sz="2400" dirty="0"/>
              <a:t> </a:t>
            </a:r>
            <a:r>
              <a:rPr lang="nl-NL" sz="2400" dirty="0" err="1"/>
              <a:t>initiatives</a:t>
            </a:r>
            <a:r>
              <a:rPr lang="nl-NL" sz="2400" dirty="0"/>
              <a:t> in a community-&gt; </a:t>
            </a:r>
            <a:r>
              <a:rPr lang="nl-NL" sz="2400" dirty="0" err="1"/>
              <a:t>municipality</a:t>
            </a:r>
            <a:r>
              <a:rPr lang="nl-NL" sz="2400" dirty="0"/>
              <a:t>.</a:t>
            </a:r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pPr>
              <a:lnSpc>
                <a:spcPct val="100000"/>
              </a:lnSpc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FFE4E9-36D9-4312-B111-C6F4AE241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522" y="1757462"/>
            <a:ext cx="1414443" cy="1664517"/>
          </a:xfrm>
          <a:prstGeom prst="rect">
            <a:avLst/>
          </a:prstGeom>
        </p:spPr>
      </p:pic>
      <p:pic>
        <p:nvPicPr>
          <p:cNvPr id="7" name="Graphic 6" descr="Man en vrouw met effen opvulling">
            <a:extLst>
              <a:ext uri="{FF2B5EF4-FFF2-40B4-BE49-F238E27FC236}">
                <a16:creationId xmlns:a16="http://schemas.microsoft.com/office/drawing/2014/main" id="{34E75D3E-A279-4493-A0FE-C57AE03DE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4372" y="2019096"/>
            <a:ext cx="1141250" cy="114125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BB14322-CAAA-4C15-A341-340471FFC257}"/>
              </a:ext>
            </a:extLst>
          </p:cNvPr>
          <p:cNvSpPr txBox="1"/>
          <p:nvPr/>
        </p:nvSpPr>
        <p:spPr>
          <a:xfrm>
            <a:off x="5929657" y="2816484"/>
            <a:ext cx="150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Case manager</a:t>
            </a:r>
          </a:p>
        </p:txBody>
      </p:sp>
      <p:pic>
        <p:nvPicPr>
          <p:cNvPr id="23" name="Graphic 22" descr="Vrouwelijke kantoormedewerker silhouet">
            <a:extLst>
              <a:ext uri="{FF2B5EF4-FFF2-40B4-BE49-F238E27FC236}">
                <a16:creationId xmlns:a16="http://schemas.microsoft.com/office/drawing/2014/main" id="{0C589289-E86D-4425-AB2E-1886FA080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5804" y="1925998"/>
            <a:ext cx="914400" cy="914400"/>
          </a:xfrm>
          <a:prstGeom prst="rect">
            <a:avLst/>
          </a:prstGeom>
        </p:spPr>
      </p:pic>
      <p:pic>
        <p:nvPicPr>
          <p:cNvPr id="25" name="Graphic 24" descr="Kinderen silhouet">
            <a:extLst>
              <a:ext uri="{FF2B5EF4-FFF2-40B4-BE49-F238E27FC236}">
                <a16:creationId xmlns:a16="http://schemas.microsoft.com/office/drawing/2014/main" id="{5DA7A015-3A7D-4586-9ED0-CA9367B7C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69855" y="2196450"/>
            <a:ext cx="1316431" cy="1316431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A817BFCE-C4B7-4A91-999C-9CECD91E109D}"/>
              </a:ext>
            </a:extLst>
          </p:cNvPr>
          <p:cNvSpPr txBox="1"/>
          <p:nvPr/>
        </p:nvSpPr>
        <p:spPr>
          <a:xfrm>
            <a:off x="2612264" y="3185816"/>
            <a:ext cx="227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Home care, </a:t>
            </a:r>
            <a:r>
              <a:rPr lang="nl-NL" dirty="0" err="1"/>
              <a:t>allied</a:t>
            </a:r>
            <a:r>
              <a:rPr lang="nl-NL" dirty="0"/>
              <a:t> care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23767123-18A2-4776-A75B-822766F1F247}"/>
              </a:ext>
            </a:extLst>
          </p:cNvPr>
          <p:cNvSpPr/>
          <p:nvPr/>
        </p:nvSpPr>
        <p:spPr>
          <a:xfrm>
            <a:off x="2612264" y="1894747"/>
            <a:ext cx="5319623" cy="14757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8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8AF9DD-5135-4BE0-BB4A-6490FB3950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086" y="6339427"/>
            <a:ext cx="736937" cy="4703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80E01E-5156-435B-8B89-D203B9B4B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61" y="6106193"/>
            <a:ext cx="936852" cy="9368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1086" y="560190"/>
            <a:ext cx="10799233" cy="696036"/>
          </a:xfrm>
        </p:spPr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Dementia </a:t>
            </a:r>
            <a:r>
              <a:rPr lang="nl-NL" sz="3200" dirty="0" err="1">
                <a:solidFill>
                  <a:schemeClr val="accent1"/>
                </a:solidFill>
              </a:rPr>
              <a:t>friendly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initiatives</a:t>
            </a:r>
            <a:r>
              <a:rPr lang="nl-NL" sz="3200" dirty="0">
                <a:solidFill>
                  <a:schemeClr val="accent1"/>
                </a:solidFill>
              </a:rPr>
              <a:t> in </a:t>
            </a:r>
            <a:r>
              <a:rPr lang="nl-NL" sz="3200" dirty="0" err="1">
                <a:solidFill>
                  <a:schemeClr val="accent1"/>
                </a:solidFill>
              </a:rPr>
              <a:t>the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literature</a:t>
            </a:r>
            <a:endParaRPr lang="nl-NL" sz="3200" dirty="0">
              <a:solidFill>
                <a:schemeClr val="accent1"/>
              </a:solidFill>
            </a:endParaRPr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656092"/>
              </p:ext>
            </p:extLst>
          </p:nvPr>
        </p:nvGraphicFramePr>
        <p:xfrm>
          <a:off x="414132" y="2740442"/>
          <a:ext cx="10594504" cy="3184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F55060-F396-4C21-809A-8A2259EBB0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7433" y="6315993"/>
            <a:ext cx="768163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3E35F-8DB8-40B2-A6AD-262CAC2A1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330" y="6315993"/>
            <a:ext cx="859611" cy="5303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2C90081-CF88-4484-8063-DD7B1463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875" y="4087358"/>
            <a:ext cx="1029797" cy="6999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DD67FE-7E45-4A6B-96E7-94F6DA00F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8996" y="4822425"/>
            <a:ext cx="1407749" cy="93573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BE65C1-7B60-405A-85C1-971F754D65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1050" y="3933439"/>
            <a:ext cx="1335817" cy="8889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16F4BD7-D49D-4295-868E-993FFA69EC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8330" y="3284563"/>
            <a:ext cx="1291282" cy="7440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BBCBCCF-8868-4EC8-B5D5-E21E63DE75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48306" y="3353107"/>
            <a:ext cx="1549189" cy="105611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3E1EBEE-64E5-4314-B48C-1D3F6D42ADF5}"/>
              </a:ext>
            </a:extLst>
          </p:cNvPr>
          <p:cNvSpPr txBox="1"/>
          <p:nvPr/>
        </p:nvSpPr>
        <p:spPr>
          <a:xfrm>
            <a:off x="225864" y="5921527"/>
            <a:ext cx="1059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Source: </a:t>
            </a:r>
            <a:r>
              <a:rPr lang="en-US" sz="1200" dirty="0">
                <a:hlinkClick r:id="rId17"/>
              </a:rPr>
              <a:t>How do community based dementia friendly initiatives work for people with dementia and their caregivers, and why? A rapid realist review - PubMed (nih.gov)</a:t>
            </a:r>
            <a:endParaRPr lang="nl-NL" sz="12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12F9D99-9C12-4085-AE28-EAB478726891}"/>
              </a:ext>
            </a:extLst>
          </p:cNvPr>
          <p:cNvSpPr txBox="1"/>
          <p:nvPr/>
        </p:nvSpPr>
        <p:spPr>
          <a:xfrm>
            <a:off x="235959" y="1619312"/>
            <a:ext cx="118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Of 7154, 22 papers </a:t>
            </a:r>
            <a:r>
              <a:rPr lang="nl-NL" dirty="0" err="1"/>
              <a:t>included</a:t>
            </a:r>
            <a:r>
              <a:rPr lang="nl-NL" dirty="0"/>
              <a:t> in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outcomes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obtained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empirical</a:t>
            </a:r>
            <a:r>
              <a:rPr lang="nl-NL" dirty="0"/>
              <a:t> data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dementia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carers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058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D218F6D-3882-410F-959D-50C4ADB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2" y="779946"/>
            <a:ext cx="11739455" cy="533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 err="1">
                <a:solidFill>
                  <a:schemeClr val="accent1"/>
                </a:solidFill>
              </a:rPr>
              <a:t>Results</a:t>
            </a:r>
            <a:r>
              <a:rPr lang="nl-NL" sz="3200" dirty="0">
                <a:solidFill>
                  <a:schemeClr val="accent1"/>
                </a:solidFill>
              </a:rPr>
              <a:t> review: </a:t>
            </a:r>
            <a:r>
              <a:rPr lang="nl-NL" sz="3200" dirty="0" err="1">
                <a:solidFill>
                  <a:schemeClr val="accent1"/>
                </a:solidFill>
              </a:rPr>
              <a:t>outcomes</a:t>
            </a:r>
            <a:r>
              <a:rPr lang="nl-NL" sz="3200" dirty="0">
                <a:solidFill>
                  <a:schemeClr val="accent1"/>
                </a:solidFill>
              </a:rPr>
              <a:t> of DFI </a:t>
            </a:r>
            <a:r>
              <a:rPr lang="nl-NL" sz="3200" dirty="0" err="1">
                <a:solidFill>
                  <a:schemeClr val="accent1"/>
                </a:solidFill>
              </a:rPr>
              <a:t>according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to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people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with</a:t>
            </a:r>
            <a:r>
              <a:rPr lang="nl-NL" sz="3200" dirty="0">
                <a:solidFill>
                  <a:schemeClr val="accent1"/>
                </a:solidFill>
              </a:rPr>
              <a:t> dementia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carers</a:t>
            </a:r>
            <a:endParaRPr lang="nl-NL" sz="3200" dirty="0">
              <a:solidFill>
                <a:schemeClr val="accent1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6CCE700-DC73-40D8-B51A-B3C333FBB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126081-CD7A-414B-BA22-7D27F8878B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970321"/>
              </p:ext>
            </p:extLst>
          </p:nvPr>
        </p:nvGraphicFramePr>
        <p:xfrm>
          <a:off x="2174239" y="1442590"/>
          <a:ext cx="8128000" cy="4323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17FE7B0C-B01B-4E80-9726-041CCD5F8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58" y="3604439"/>
            <a:ext cx="1480882" cy="15216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B9627CC-3A29-479A-B28E-A609B3E7532C}"/>
              </a:ext>
            </a:extLst>
          </p:cNvPr>
          <p:cNvSpPr txBox="1"/>
          <p:nvPr/>
        </p:nvSpPr>
        <p:spPr>
          <a:xfrm>
            <a:off x="225864" y="5921527"/>
            <a:ext cx="1059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Source: </a:t>
            </a:r>
            <a:r>
              <a:rPr lang="en-US" sz="1200" dirty="0">
                <a:hlinkClick r:id="rId9"/>
              </a:rPr>
              <a:t>How do community based dementia friendly initiatives work for people with dementia and their caregivers, and why? A rapid realist review - PubMed (nih.gov)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13351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02B66-E38F-4076-89DA-74FB707CE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A Weergave resultaten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57011C-9A8B-4FA4-96EE-9BAC6572566F}"/>
              </a:ext>
            </a:extLst>
          </p:cNvPr>
          <p:cNvSpPr txBox="1"/>
          <p:nvPr/>
        </p:nvSpPr>
        <p:spPr>
          <a:xfrm>
            <a:off x="275189" y="2238233"/>
            <a:ext cx="316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Dementie-specifiek initiatieven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040236-02CD-45AB-B733-86D2BB5D48D4}"/>
              </a:ext>
            </a:extLst>
          </p:cNvPr>
          <p:cNvSpPr txBox="1"/>
          <p:nvPr/>
        </p:nvSpPr>
        <p:spPr>
          <a:xfrm>
            <a:off x="4359667" y="2238233"/>
            <a:ext cx="38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Dementie- inclusieve initiatieven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BA50C5E-53ED-4654-9038-5A461FCE961C}"/>
              </a:ext>
            </a:extLst>
          </p:cNvPr>
          <p:cNvSpPr txBox="1"/>
          <p:nvPr/>
        </p:nvSpPr>
        <p:spPr>
          <a:xfrm>
            <a:off x="8174657" y="2032937"/>
            <a:ext cx="381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Initiatieven vanuit bewustzijn/betrokkenheid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F64CB9C-639B-4FF0-9472-5E0D3F56BBD8}"/>
              </a:ext>
            </a:extLst>
          </p:cNvPr>
          <p:cNvSpPr/>
          <p:nvPr/>
        </p:nvSpPr>
        <p:spPr>
          <a:xfrm>
            <a:off x="89077" y="3616657"/>
            <a:ext cx="1214615" cy="842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E3D4B1E-2CA3-4305-B887-457640DB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28" y="3532305"/>
            <a:ext cx="1243692" cy="93886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DB2EAA-54E3-4BEE-B38C-AB447C4D1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903" y="3616657"/>
            <a:ext cx="1243692" cy="854513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F9D97DC-6764-4392-A077-5A74C37EAD34}"/>
              </a:ext>
            </a:extLst>
          </p:cNvPr>
          <p:cNvSpPr/>
          <p:nvPr/>
        </p:nvSpPr>
        <p:spPr>
          <a:xfrm>
            <a:off x="147928" y="4458937"/>
            <a:ext cx="1214615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5EA54A1-220C-4145-819A-61E9272E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176"/>
            <a:ext cx="3814990" cy="233712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FF458A1-130D-4E99-BEA6-5F68725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328" y="2833176"/>
            <a:ext cx="3814990" cy="234240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5EEFCD2-50B2-417A-9D35-54CCA781D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903" y="2833176"/>
            <a:ext cx="3626377" cy="233712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E261BF9-A123-4EDE-831D-2A8B006E3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28" y="4458937"/>
            <a:ext cx="1243692" cy="93886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2F70D09-E272-49FF-BDD0-893A5CC8F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903" y="4434472"/>
            <a:ext cx="1249788" cy="93886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5E012DD-DECA-4B7F-83DA-4DF9ABA76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00" y="5773815"/>
            <a:ext cx="1059576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AD0A6-3584-4965-A3F3-4A4C9EA78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004344"/>
            <a:ext cx="11082018" cy="533400"/>
          </a:xfrm>
        </p:spPr>
        <p:txBody>
          <a:bodyPr/>
          <a:lstStyle/>
          <a:p>
            <a:r>
              <a:rPr lang="nl-NL" sz="3600" dirty="0" err="1"/>
              <a:t>Who</a:t>
            </a:r>
            <a:r>
              <a:rPr lang="nl-NL" sz="3600" dirty="0"/>
              <a:t> </a:t>
            </a:r>
            <a:r>
              <a:rPr lang="nl-NL" sz="3600" dirty="0" err="1"/>
              <a:t>were</a:t>
            </a:r>
            <a:r>
              <a:rPr lang="nl-NL" sz="3600" dirty="0"/>
              <a:t> collaborating in </a:t>
            </a:r>
            <a:r>
              <a:rPr lang="nl-NL" sz="3600" dirty="0" err="1"/>
              <a:t>the</a:t>
            </a:r>
            <a:r>
              <a:rPr lang="nl-NL" sz="3600" dirty="0"/>
              <a:t> development of  </a:t>
            </a:r>
            <a:r>
              <a:rPr lang="nl-NL" sz="3600" dirty="0" err="1"/>
              <a:t>dementiafriendly</a:t>
            </a:r>
            <a:r>
              <a:rPr lang="nl-NL" sz="3600" dirty="0"/>
              <a:t> </a:t>
            </a:r>
            <a:r>
              <a:rPr lang="nl-NL" sz="3600" dirty="0" err="1"/>
              <a:t>inititiatives</a:t>
            </a:r>
            <a:r>
              <a:rPr lang="nl-NL" sz="3600" dirty="0"/>
              <a:t> in </a:t>
            </a:r>
            <a:r>
              <a:rPr lang="nl-NL" sz="3600" dirty="0" err="1"/>
              <a:t>the</a:t>
            </a:r>
            <a:r>
              <a:rPr lang="nl-NL" sz="3600" dirty="0"/>
              <a:t> community?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898981B-32C1-4171-9164-21150F86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860" y="4601915"/>
            <a:ext cx="1887985" cy="12601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63327B-ED5B-497D-869B-39463E58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931" y="3713736"/>
            <a:ext cx="2108072" cy="140167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BEE8E9-CB7A-4F5F-9BB4-0BBE8550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940" y="4593525"/>
            <a:ext cx="1853134" cy="12601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617A85A-089B-4AA4-A2EC-3DC3533A62B1}"/>
              </a:ext>
            </a:extLst>
          </p:cNvPr>
          <p:cNvSpPr txBox="1"/>
          <p:nvPr/>
        </p:nvSpPr>
        <p:spPr>
          <a:xfrm>
            <a:off x="491319" y="2101756"/>
            <a:ext cx="3640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/>
              <a:t>Professionals healthcare</a:t>
            </a:r>
            <a:r>
              <a:rPr lang="nl-N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Home care nurses/district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Elderly</a:t>
            </a:r>
            <a:r>
              <a:rPr lang="nl-NL" dirty="0"/>
              <a:t> </a:t>
            </a:r>
            <a:r>
              <a:rPr lang="nl-NL" dirty="0" err="1"/>
              <a:t>advisors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03AB726-249C-4123-B47E-78F3758A2085}"/>
              </a:ext>
            </a:extLst>
          </p:cNvPr>
          <p:cNvSpPr txBox="1"/>
          <p:nvPr/>
        </p:nvSpPr>
        <p:spPr>
          <a:xfrm>
            <a:off x="6489003" y="1999931"/>
            <a:ext cx="5211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err="1"/>
              <a:t>Volunteers</a:t>
            </a:r>
            <a:r>
              <a:rPr lang="nl-NL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Personal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dementia/personal </a:t>
            </a:r>
            <a:r>
              <a:rPr lang="nl-NL" dirty="0" err="1"/>
              <a:t>relationship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of interest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characteristic</a:t>
            </a:r>
            <a:r>
              <a:rPr lang="nl-NL" dirty="0"/>
              <a:t> </a:t>
            </a:r>
            <a:r>
              <a:rPr lang="nl-NL" dirty="0" err="1"/>
              <a:t>initiative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another</a:t>
            </a:r>
            <a:r>
              <a:rPr lang="nl-NL" dirty="0"/>
              <a:t> </a:t>
            </a:r>
            <a:r>
              <a:rPr lang="nl-NL" dirty="0" err="1"/>
              <a:t>voluntary</a:t>
            </a:r>
            <a:r>
              <a:rPr lang="nl-NL" dirty="0"/>
              <a:t> </a:t>
            </a:r>
            <a:r>
              <a:rPr lang="nl-NL" dirty="0" err="1"/>
              <a:t>organisation</a:t>
            </a:r>
            <a:r>
              <a:rPr lang="nl-NL" dirty="0"/>
              <a:t> (Alzheimer Netherlands, zonnebloem)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19654E0-B59E-4234-ABBB-5BEE3DA0F87C}"/>
              </a:ext>
            </a:extLst>
          </p:cNvPr>
          <p:cNvSpPr txBox="1"/>
          <p:nvPr/>
        </p:nvSpPr>
        <p:spPr>
          <a:xfrm>
            <a:off x="145726" y="5308051"/>
            <a:ext cx="267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/>
              <a:t>Professionals </a:t>
            </a:r>
            <a:r>
              <a:rPr lang="nl-NL" u="sng" dirty="0" err="1"/>
              <a:t>from</a:t>
            </a:r>
            <a:r>
              <a:rPr lang="nl-NL" u="sng" dirty="0"/>
              <a:t> welfare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9C89C5C-98DD-4A37-8173-F87F7B2328BD}"/>
              </a:ext>
            </a:extLst>
          </p:cNvPr>
          <p:cNvSpPr txBox="1"/>
          <p:nvPr/>
        </p:nvSpPr>
        <p:spPr>
          <a:xfrm>
            <a:off x="1133546" y="312976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err="1"/>
              <a:t>Policiy</a:t>
            </a:r>
            <a:r>
              <a:rPr lang="nl-NL" u="sng" dirty="0"/>
              <a:t> makers </a:t>
            </a:r>
            <a:r>
              <a:rPr lang="nl-NL" u="sng" dirty="0" err="1"/>
              <a:t>municipality</a:t>
            </a:r>
            <a:endParaRPr lang="nl-NL" u="sng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0D33E0B-916C-47F0-B1BB-329252088F21}"/>
              </a:ext>
            </a:extLst>
          </p:cNvPr>
          <p:cNvSpPr txBox="1"/>
          <p:nvPr/>
        </p:nvSpPr>
        <p:spPr>
          <a:xfrm>
            <a:off x="8451620" y="4048045"/>
            <a:ext cx="3535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err="1"/>
              <a:t>Neighbors</a:t>
            </a:r>
            <a:r>
              <a:rPr lang="nl-NL" u="sng" dirty="0"/>
              <a:t> </a:t>
            </a:r>
            <a:r>
              <a:rPr lang="nl-NL" u="sng" dirty="0" err="1"/>
              <a:t>and</a:t>
            </a:r>
            <a:r>
              <a:rPr lang="nl-NL" u="sng" dirty="0"/>
              <a:t> community </a:t>
            </a:r>
            <a:r>
              <a:rPr lang="nl-NL" u="sng" dirty="0" err="1"/>
              <a:t>citizens</a:t>
            </a:r>
            <a:endParaRPr lang="nl-NL" u="sng" dirty="0"/>
          </a:p>
          <a:p>
            <a:r>
              <a:rPr lang="nl-NL" u="sng" dirty="0" err="1"/>
              <a:t>Movement</a:t>
            </a:r>
            <a:r>
              <a:rPr lang="nl-NL" u="sng" dirty="0"/>
              <a:t> coaches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F2F8CC3-C761-4810-8BE8-313492D7AC16}"/>
              </a:ext>
            </a:extLst>
          </p:cNvPr>
          <p:cNvSpPr txBox="1"/>
          <p:nvPr/>
        </p:nvSpPr>
        <p:spPr>
          <a:xfrm>
            <a:off x="8669984" y="4886441"/>
            <a:ext cx="325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err="1"/>
              <a:t>Mental</a:t>
            </a:r>
            <a:r>
              <a:rPr lang="nl-NL" u="sng" dirty="0"/>
              <a:t> Healthcare collaborators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B18EA0A-FC64-4061-9642-667F417FC3F0}"/>
              </a:ext>
            </a:extLst>
          </p:cNvPr>
          <p:cNvSpPr txBox="1"/>
          <p:nvPr/>
        </p:nvSpPr>
        <p:spPr>
          <a:xfrm>
            <a:off x="317772" y="3820709"/>
            <a:ext cx="2937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err="1"/>
              <a:t>Enterpreneurs</a:t>
            </a:r>
            <a:r>
              <a:rPr lang="nl-NL" u="sng" dirty="0"/>
              <a:t> community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Allied</a:t>
            </a:r>
            <a:r>
              <a:rPr lang="nl-NL" dirty="0"/>
              <a:t> health professionals</a:t>
            </a:r>
          </a:p>
          <a:p>
            <a:pPr marL="285750" indent="-285750">
              <a:buFontTx/>
              <a:buChar char="-"/>
            </a:pPr>
            <a:r>
              <a:rPr lang="nl-NL" dirty="0"/>
              <a:t>Shops/</a:t>
            </a:r>
            <a:r>
              <a:rPr lang="nl-NL" dirty="0" err="1"/>
              <a:t>factories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One</a:t>
            </a:r>
            <a:r>
              <a:rPr lang="nl-NL" dirty="0"/>
              <a:t>-man </a:t>
            </a:r>
            <a:r>
              <a:rPr lang="nl-NL" dirty="0" err="1"/>
              <a:t>enterprises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A1DA4A9-BD2C-4EA1-B88F-780AAC9C8463}"/>
              </a:ext>
            </a:extLst>
          </p:cNvPr>
          <p:cNvSpPr txBox="1"/>
          <p:nvPr/>
        </p:nvSpPr>
        <p:spPr>
          <a:xfrm>
            <a:off x="920649" y="6318532"/>
            <a:ext cx="229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>
                <a:solidFill>
                  <a:srgbClr val="0070C0"/>
                </a:solidFill>
              </a:rPr>
              <a:t>Huisarts, POH, e.a.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A52EE24-C0C0-4169-938E-0A989E62EDB0}"/>
              </a:ext>
            </a:extLst>
          </p:cNvPr>
          <p:cNvSpPr txBox="1"/>
          <p:nvPr/>
        </p:nvSpPr>
        <p:spPr>
          <a:xfrm>
            <a:off x="3073043" y="6333657"/>
            <a:ext cx="295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>
                <a:solidFill>
                  <a:srgbClr val="0070C0"/>
                </a:solidFill>
              </a:rPr>
              <a:t>Wijkkrant, media, netwerk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65C8B98-C1A0-4F64-93A6-640F97FEE58B}"/>
              </a:ext>
            </a:extLst>
          </p:cNvPr>
          <p:cNvSpPr txBox="1"/>
          <p:nvPr/>
        </p:nvSpPr>
        <p:spPr>
          <a:xfrm>
            <a:off x="6237009" y="6333657"/>
            <a:ext cx="25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>
                <a:solidFill>
                  <a:srgbClr val="0070C0"/>
                </a:solidFill>
              </a:rPr>
              <a:t>Informeren en verwijzen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733AB1-57BB-4EB2-8045-097CACD0725B}"/>
              </a:ext>
            </a:extLst>
          </p:cNvPr>
          <p:cNvSpPr txBox="1"/>
          <p:nvPr/>
        </p:nvSpPr>
        <p:spPr>
          <a:xfrm>
            <a:off x="8123021" y="5525182"/>
            <a:ext cx="365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/>
              <a:t>People </a:t>
            </a:r>
            <a:r>
              <a:rPr lang="nl-NL" u="sng" dirty="0" err="1"/>
              <a:t>with</a:t>
            </a:r>
            <a:r>
              <a:rPr lang="nl-NL" u="sng" dirty="0"/>
              <a:t> dementia </a:t>
            </a:r>
            <a:r>
              <a:rPr lang="nl-NL" u="sng" dirty="0" err="1"/>
              <a:t>and</a:t>
            </a:r>
            <a:r>
              <a:rPr lang="nl-NL" u="sng" dirty="0"/>
              <a:t> </a:t>
            </a:r>
            <a:r>
              <a:rPr lang="nl-NL" u="sng" dirty="0" err="1"/>
              <a:t>caregivers</a:t>
            </a:r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37033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2DF7F86A9BEC49B9539A3A7B1500F9" ma:contentTypeVersion="13" ma:contentTypeDescription="Een nieuw document maken." ma:contentTypeScope="" ma:versionID="012a6de591deb8af8d62340e6de82ad6">
  <xsd:schema xmlns:xsd="http://www.w3.org/2001/XMLSchema" xmlns:xs="http://www.w3.org/2001/XMLSchema" xmlns:p="http://schemas.microsoft.com/office/2006/metadata/properties" xmlns:ns3="79637e97-1e19-457c-8a48-b6dc1638a8ac" xmlns:ns4="17b20e80-aa28-4010-94e6-81b549a6d87c" targetNamespace="http://schemas.microsoft.com/office/2006/metadata/properties" ma:root="true" ma:fieldsID="231dda1a476b6fa68bed415727968020" ns3:_="" ns4:_="">
    <xsd:import namespace="79637e97-1e19-457c-8a48-b6dc1638a8ac"/>
    <xsd:import namespace="17b20e80-aa28-4010-94e6-81b549a6d8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37e97-1e19-457c-8a48-b6dc1638a8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20e80-aa28-4010-94e6-81b549a6d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E1AA8C-EBE4-41C3-8960-0788DEA471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E8BDAC-0587-4F62-AAE1-311EA248F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637e97-1e19-457c-8a48-b6dc1638a8ac"/>
    <ds:schemaRef ds:uri="17b20e80-aa28-4010-94e6-81b549a6d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61A1B3-C3AF-4B48-A06E-AD2B49126E34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9637e97-1e19-457c-8a48-b6dc1638a8ac"/>
    <ds:schemaRef ds:uri="17b20e80-aa28-4010-94e6-81b549a6d87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1476</Words>
  <Application>Microsoft Office PowerPoint</Application>
  <PresentationFormat>Breedbeeld</PresentationFormat>
  <Paragraphs>305</Paragraphs>
  <Slides>18</Slides>
  <Notes>13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Times New Roman</vt:lpstr>
      <vt:lpstr>Wingdings</vt:lpstr>
      <vt:lpstr>Default Theme</vt:lpstr>
      <vt:lpstr>1_Default Theme</vt:lpstr>
      <vt:lpstr>Successfactors Dementia Friendly Initiatives: Mentality  ZonMw Memorabel project </vt:lpstr>
      <vt:lpstr>Content of this presentation </vt:lpstr>
      <vt:lpstr>Use of the realist approach in Mentality</vt:lpstr>
      <vt:lpstr>Dutch context</vt:lpstr>
      <vt:lpstr>Dutch context: support for people with dementia and their carers.</vt:lpstr>
      <vt:lpstr>Dementia friendly initiatives in the literature</vt:lpstr>
      <vt:lpstr>Results review: outcomes of DFI according to people with dementia and carers</vt:lpstr>
      <vt:lpstr>Fase A Weergave resultaten</vt:lpstr>
      <vt:lpstr>Who were collaborating in the development of  dementiafriendly inititiatives in the community? </vt:lpstr>
      <vt:lpstr>Development and sustainment of DFIs; what matters?</vt:lpstr>
      <vt:lpstr>Results of best practices: Development and sustainment of DFIs; what matters?</vt:lpstr>
      <vt:lpstr>Resultaten fase B</vt:lpstr>
      <vt:lpstr>Interdisciplinary collaboration during the development and sustainment of DFI</vt:lpstr>
      <vt:lpstr>Results: Interdisciplinary collaboration during the development and sustainment of DFI</vt:lpstr>
      <vt:lpstr>Perspectives on involvement of people with dementia and their cares</vt:lpstr>
      <vt:lpstr>Thank you for your attention</vt:lpstr>
      <vt:lpstr>Results</vt:lpstr>
      <vt:lpstr>Approach of Mentality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Mentallity</dc:title>
  <dc:creator>Marjolein Thijssen</dc:creator>
  <cp:lastModifiedBy>Graff, Maud</cp:lastModifiedBy>
  <cp:revision>246</cp:revision>
  <cp:lastPrinted>2021-09-25T09:13:43Z</cp:lastPrinted>
  <dcterms:created xsi:type="dcterms:W3CDTF">2017-02-01T11:16:12Z</dcterms:created>
  <dcterms:modified xsi:type="dcterms:W3CDTF">2023-02-09T13:40:38Z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0x0101004E2DF7F86A9BEC49B9539A3A7B1500F9</vt:lpwstr>
  </property>
</Properties>
</file>